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slideMasters/slideMaster15.xml" ContentType="application/vnd.openxmlformats-officedocument.presentationml.slideMaster+xml"/>
  <Override PartName="/ppt/slides/slide15.xml" ContentType="application/vnd.openxmlformats-officedocument.presentationml.slide+xml"/>
  <Override PartName="/ppt/slideMasters/slideMaster16.xml" ContentType="application/vnd.openxmlformats-officedocument.presentationml.slideMaster+xml"/>
  <Override PartName="/ppt/slides/slide16.xml" ContentType="application/vnd.openxmlformats-officedocument.presentationml.slide+xml"/>
  <Override PartName="/ppt/slideMasters/slideMaster17.xml" ContentType="application/vnd.openxmlformats-officedocument.presentationml.slideMaster+xml"/>
  <Override PartName="/ppt/slides/slide17.xml" ContentType="application/vnd.openxmlformats-officedocument.presentationml.slide+xml"/>
  <Override PartName="/ppt/slideMasters/slideMaster18.xml" ContentType="application/vnd.openxmlformats-officedocument.presentationml.slideMaster+xml"/>
  <Override PartName="/ppt/slides/slide18.xml" ContentType="application/vnd.openxmlformats-officedocument.presentationml.slide+xml"/>
  <Override PartName="/ppt/slideMasters/slideMaster19.xml" ContentType="application/vnd.openxmlformats-officedocument.presentationml.slideMaster+xml"/>
  <Override PartName="/ppt/slides/slide19.xml" ContentType="application/vnd.openxmlformats-officedocument.presentationml.slide+xml"/>
  <Override PartName="/ppt/slideMasters/slideMaster20.xml" ContentType="application/vnd.openxmlformats-officedocument.presentationml.slideMaster+xml"/>
  <Override PartName="/ppt/slides/slide20.xml" ContentType="application/vnd.openxmlformats-officedocument.presentationml.slide+xml"/>
  <Override PartName="/ppt/slideMasters/slideMaster21.xml" ContentType="application/vnd.openxmlformats-officedocument.presentationml.slideMaster+xml"/>
  <Override PartName="/ppt/slides/slide21.xml" ContentType="application/vnd.openxmlformats-officedocument.presentationml.slide+xml"/>
  <Override PartName="/ppt/slideMasters/slideMaster22.xml" ContentType="application/vnd.openxmlformats-officedocument.presentationml.slideMaster+xml"/>
  <Override PartName="/ppt/slides/slide22.xml" ContentType="application/vnd.openxmlformats-officedocument.presentationml.slide+xml"/>
  <Override PartName="/ppt/slideMasters/slideMaster23.xml" ContentType="application/vnd.openxmlformats-officedocument.presentationml.slideMaster+xml"/>
  <Override PartName="/ppt/slides/slide23.xml" ContentType="application/vnd.openxmlformats-officedocument.presentationml.slide+xml"/>
  <Override PartName="/ppt/slideMasters/slideMaster24.xml" ContentType="application/vnd.openxmlformats-officedocument.presentationml.slideMaster+xml"/>
  <Override PartName="/ppt/slides/slide24.xml" ContentType="application/vnd.openxmlformats-officedocument.presentationml.slide+xml"/>
  <Override PartName="/ppt/slideMasters/slideMaster25.xml" ContentType="application/vnd.openxmlformats-officedocument.presentationml.slideMaster+xml"/>
  <Override PartName="/ppt/slides/slide25.xml" ContentType="application/vnd.openxmlformats-officedocument.presentationml.slide+xml"/>
  <Override PartName="/ppt/slideMasters/slideMaster26.xml" ContentType="application/vnd.openxmlformats-officedocument.presentationml.slideMaster+xml"/>
  <Override PartName="/ppt/slides/slide26.xml" ContentType="application/vnd.openxmlformats-officedocument.presentationml.slide+xml"/>
  <Override PartName="/ppt/slideMasters/slideMaster27.xml" ContentType="application/vnd.openxmlformats-officedocument.presentationml.slideMaster+xml"/>
  <Override PartName="/ppt/slides/slide27.xml" ContentType="application/vnd.openxmlformats-officedocument.presentationml.slide+xml"/>
  <Override PartName="/ppt/slideMasters/slideMaster28.xml" ContentType="application/vnd.openxmlformats-officedocument.presentationml.slideMaster+xml"/>
  <Override PartName="/ppt/slides/slide28.xml" ContentType="application/vnd.openxmlformats-officedocument.presentationml.slide+xml"/>
  <Override PartName="/ppt/slideMasters/slideMaster29.xml" ContentType="application/vnd.openxmlformats-officedocument.presentationml.slideMaster+xml"/>
  <Override PartName="/ppt/slides/slide29.xml" ContentType="application/vnd.openxmlformats-officedocument.presentationml.slide+xml"/>
  <Override PartName="/ppt/slideMasters/slideMaster30.xml" ContentType="application/vnd.openxmlformats-officedocument.presentationml.slideMaster+xml"/>
  <Override PartName="/ppt/slides/slide30.xml" ContentType="application/vnd.openxmlformats-officedocument.presentationml.slide+xml"/>
  <Override PartName="/ppt/slideMasters/slideMaster31.xml" ContentType="application/vnd.openxmlformats-officedocument.presentationml.slideMaster+xml"/>
  <Override PartName="/ppt/slides/slide31.xml" ContentType="application/vnd.openxmlformats-officedocument.presentationml.slide+xml"/>
  <Override PartName="/ppt/slideMasters/slideMaster32.xml" ContentType="application/vnd.openxmlformats-officedocument.presentationml.slideMaster+xml"/>
  <Override PartName="/ppt/slides/slide32.xml" ContentType="application/vnd.openxmlformats-officedocument.presentationml.slide+xml"/>
  <Override PartName="/ppt/slideMasters/slideMaster33.xml" ContentType="application/vnd.openxmlformats-officedocument.presentationml.slideMaster+xml"/>
  <Override PartName="/ppt/slides/slide33.xml" ContentType="application/vnd.openxmlformats-officedocument.presentationml.slide+xml"/>
  <Override PartName="/ppt/slideMasters/slideMaster34.xml" ContentType="application/vnd.openxmlformats-officedocument.presentationml.slideMaster+xml"/>
  <Override PartName="/ppt/slides/slide34.xml" ContentType="application/vnd.openxmlformats-officedocument.presentationml.slide+xml"/>
  <Override PartName="/ppt/slideMasters/slideMaster35.xml" ContentType="application/vnd.openxmlformats-officedocument.presentationml.slideMaster+xml"/>
  <Override PartName="/ppt/slides/slide35.xml" ContentType="application/vnd.openxmlformats-officedocument.presentationml.slide+xml"/>
  <Override PartName="/ppt/slideMasters/slideMaster36.xml" ContentType="application/vnd.openxmlformats-officedocument.presentationml.slideMaster+xml"/>
  <Override PartName="/ppt/slides/slide36.xml" ContentType="application/vnd.openxmlformats-officedocument.presentationml.slide+xml"/>
  <Override PartName="/ppt/slideMasters/slideMaster37.xml" ContentType="application/vnd.openxmlformats-officedocument.presentationml.slideMaster+xml"/>
  <Override PartName="/ppt/slides/slide37.xml" ContentType="application/vnd.openxmlformats-officedocument.presentationml.slide+xml"/>
  <Override PartName="/ppt/slideMasters/slideMaster38.xml" ContentType="application/vnd.openxmlformats-officedocument.presentationml.slideMaster+xml"/>
  <Override PartName="/ppt/slides/slide38.xml" ContentType="application/vnd.openxmlformats-officedocument.presentationml.slide+xml"/>
  <Override PartName="/ppt/slideMasters/slideMaster39.xml" ContentType="application/vnd.openxmlformats-officedocument.presentationml.slideMaster+xml"/>
  <Override PartName="/ppt/slides/slide3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</p:sldIdLst>
  <p:notesMasterIdLst>
    <p:notesMasterId r:id="rId41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slide" Target="slides/slide39.xml"/><Relationship Id="rId41" Type="http://schemas.openxmlformats.org/officeDocument/2006/relationships/notesMaster" Target="notesMasters/notesMaster1.xml"/><Relationship Id="rId42" Type="http://schemas.openxmlformats.org/officeDocument/2006/relationships/presProps" Target="presProps.xml"/><Relationship Id="rId43" Type="http://schemas.openxmlformats.org/officeDocument/2006/relationships/viewProps" Target="viewProps.xml"/><Relationship Id="rId44" Type="http://schemas.openxmlformats.org/officeDocument/2006/relationships/theme" Target="theme/theme1.xml"/><Relationship Id="rId4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1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5.xml"/>
		</Relationships>
</file>

<file path=ppt/notesSlides/_rels/notesSlide1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6.xml"/>
		</Relationships>
</file>

<file path=ppt/notesSlides/_rels/notesSlide1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7.xml"/>
		</Relationships>
</file>

<file path=ppt/notesSlides/_rels/notesSlide1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8.xml"/>
		</Relationships>
</file>

<file path=ppt/notesSlides/_rels/notesSlide1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9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2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0.xml"/>
		</Relationships>
</file>

<file path=ppt/notesSlides/_rels/notesSlide2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1.xml"/>
		</Relationships>
</file>

<file path=ppt/notesSlides/_rels/notesSlide2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2.xml"/>
		</Relationships>
</file>

<file path=ppt/notesSlides/_rels/notesSlide2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3.xml"/>
		</Relationships>
</file>

<file path=ppt/notesSlides/_rels/notesSlide2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4.xml"/>
		</Relationships>
</file>

<file path=ppt/notesSlides/_rels/notesSlide2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5.xml"/>
		</Relationships>
</file>

<file path=ppt/notesSlides/_rels/notesSlide2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6.xml"/>
		</Relationships>
</file>

<file path=ppt/notesSlides/_rels/notesSlide2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7.xml"/>
		</Relationships>
</file>

<file path=ppt/notesSlides/_rels/notesSlide2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8.xml"/>
		</Relationships>
</file>

<file path=ppt/notesSlides/_rels/notesSlide2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9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3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0.xml"/>
		</Relationships>
</file>

<file path=ppt/notesSlides/_rels/notesSlide3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1.xml"/>
		</Relationships>
</file>

<file path=ppt/notesSlides/_rels/notesSlide3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2.xml"/>
		</Relationships>
</file>

<file path=ppt/notesSlides/_rels/notesSlide3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3.xml"/>
		</Relationships>
</file>

<file path=ppt/notesSlides/_rels/notesSlide3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4.xml"/>
		</Relationships>
</file>

<file path=ppt/notesSlides/_rels/notesSlide3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5.xml"/>
		</Relationships>
</file>

<file path=ppt/notesSlides/_rels/notesSlide3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6.xml"/>
		</Relationships>
</file>

<file path=ppt/notesSlides/_rels/notesSlide3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7.xml"/>
		</Relationships>
</file>

<file path=ppt/notesSlides/_rels/notesSlide3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8.xml"/>
		</Relationships>
</file>

<file path=ppt/notesSlides/_rels/notesSlide3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9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5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6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0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0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1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8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A162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22960" y="1691640"/>
            <a:ext cx="1051560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4600" b="1" spc="200" kern="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STARFORTH</a:t>
            </a:r>
            <a:endParaRPr lang="en-US" sz="4600" dirty="0"/>
          </a:p>
        </p:txBody>
      </p:sp>
      <p:sp>
        <p:nvSpPr>
          <p:cNvPr id="3" name="Text 1"/>
          <p:cNvSpPr/>
          <p:nvPr/>
        </p:nvSpPr>
        <p:spPr>
          <a:xfrm>
            <a:off x="822960" y="2514600"/>
            <a:ext cx="1024128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0000"/>
              </a:lnSpc>
              <a:buNone/>
            </a:pPr>
            <a:r>
              <a:rPr lang="en-US" sz="2100" dirty="0">
                <a:solidFill>
                  <a:srgbClr val="9FC6E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 Physics-Inspired Adaptive Runtime with Measured,</a:t>
            </a:r>
            <a:endParaRPr lang="en-US" sz="2100" dirty="0"/>
          </a:p>
          <a:p>
            <a:pPr indent="0" marL="0">
              <a:lnSpc>
                <a:spcPct val="120000"/>
              </a:lnSpc>
              <a:buNone/>
            </a:pPr>
            <a:r>
              <a:rPr lang="en-US" sz="2100" dirty="0">
                <a:solidFill>
                  <a:srgbClr val="9FC6E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Zero-Variance Algorithmic Determinism</a:t>
            </a:r>
            <a:endParaRPr lang="en-US" sz="2100" dirty="0"/>
          </a:p>
        </p:txBody>
      </p:sp>
      <p:sp>
        <p:nvSpPr>
          <p:cNvPr id="4" name="Text 2"/>
          <p:cNvSpPr/>
          <p:nvPr/>
        </p:nvSpPr>
        <p:spPr>
          <a:xfrm>
            <a:off x="822960" y="3657600"/>
            <a:ext cx="91440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9FB4D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Full technical review  ·  Robert A. James (“Captain Bob”)</a:t>
            </a:r>
            <a:endParaRPr lang="en-US" sz="1400" dirty="0"/>
          </a:p>
        </p:txBody>
      </p:sp>
      <p:sp>
        <p:nvSpPr>
          <p:cNvPr id="5" name="Text 3"/>
          <p:cNvSpPr/>
          <p:nvPr/>
        </p:nvSpPr>
        <p:spPr>
          <a:xfrm>
            <a:off x="822960" y="5760720"/>
            <a:ext cx="105156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1150" dirty="0">
                <a:solidFill>
                  <a:srgbClr val="6E86A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Patent pending — USPTO provisional, December 2025. This session covers the full technical stack: formal model, VM physics, kernel, multi-VM fleet, security, and the bare-metal DoE campaign.</a:t>
            </a:r>
            <a:endParaRPr lang="en-US" sz="115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F4F6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457200"/>
            <a:ext cx="110642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spc="100" kern="0" dirty="0">
                <a:solidFill>
                  <a:srgbClr val="9A7B1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FEEDBACK LOOPS (1–4)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548640" y="749808"/>
            <a:ext cx="110642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Per-word heat tracking and prediction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548640" y="1783080"/>
            <a:ext cx="502920" cy="502920"/>
          </a:xfrm>
          <a:prstGeom prst="ellipse">
            <a:avLst/>
          </a:prstGeom>
          <a:solidFill>
            <a:srgbClr val="13294D"/>
          </a:solidFill>
          <a:ln/>
        </p:spPr>
      </p:sp>
      <p:sp>
        <p:nvSpPr>
          <p:cNvPr id="5" name="Text 3"/>
          <p:cNvSpPr/>
          <p:nvPr/>
        </p:nvSpPr>
        <p:spPr>
          <a:xfrm>
            <a:off x="548640" y="1783080"/>
            <a:ext cx="5029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F2C96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</a:t>
            </a:r>
            <a:endParaRPr lang="en-US" sz="1800" dirty="0"/>
          </a:p>
        </p:txBody>
      </p:sp>
      <p:sp>
        <p:nvSpPr>
          <p:cNvPr id="6" name="Text 4"/>
          <p:cNvSpPr/>
          <p:nvPr/>
        </p:nvSpPr>
        <p:spPr>
          <a:xfrm>
            <a:off x="1280160" y="1737360"/>
            <a:ext cx="27432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Execution Heat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4114800" y="1691640"/>
            <a:ext cx="749808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0000"/>
              </a:lnSpc>
              <a:buNone/>
            </a:pPr>
            <a:r>
              <a:rPr lang="en-US" sz="115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dictionary_heat_optimization.c — frequency counter per word, the substrate every other loop reads.</a:t>
            </a:r>
            <a:endParaRPr lang="en-US" sz="1150" dirty="0"/>
          </a:p>
        </p:txBody>
      </p:sp>
      <p:sp>
        <p:nvSpPr>
          <p:cNvPr id="8" name="Shape 6"/>
          <p:cNvSpPr/>
          <p:nvPr/>
        </p:nvSpPr>
        <p:spPr>
          <a:xfrm>
            <a:off x="548640" y="2743200"/>
            <a:ext cx="502920" cy="502920"/>
          </a:xfrm>
          <a:prstGeom prst="ellipse">
            <a:avLst/>
          </a:prstGeom>
          <a:solidFill>
            <a:srgbClr val="13294D"/>
          </a:solidFill>
          <a:ln/>
        </p:spPr>
      </p:sp>
      <p:sp>
        <p:nvSpPr>
          <p:cNvPr id="9" name="Text 7"/>
          <p:cNvSpPr/>
          <p:nvPr/>
        </p:nvSpPr>
        <p:spPr>
          <a:xfrm>
            <a:off x="548640" y="2743200"/>
            <a:ext cx="5029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F2C96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</a:t>
            </a:r>
            <a:endParaRPr lang="en-US" sz="1800" dirty="0"/>
          </a:p>
        </p:txBody>
      </p:sp>
      <p:sp>
        <p:nvSpPr>
          <p:cNvPr id="10" name="Text 8"/>
          <p:cNvSpPr/>
          <p:nvPr/>
        </p:nvSpPr>
        <p:spPr>
          <a:xfrm>
            <a:off x="1280160" y="2697480"/>
            <a:ext cx="27432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Rolling Window of Truth</a:t>
            </a:r>
            <a:endParaRPr lang="en-US" sz="1400" dirty="0"/>
          </a:p>
        </p:txBody>
      </p:sp>
      <p:sp>
        <p:nvSpPr>
          <p:cNvPr id="11" name="Text 9"/>
          <p:cNvSpPr/>
          <p:nvPr/>
        </p:nvSpPr>
        <p:spPr>
          <a:xfrm>
            <a:off x="4114800" y="2651760"/>
            <a:ext cx="749808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0000"/>
              </a:lnSpc>
              <a:buNone/>
            </a:pPr>
            <a:r>
              <a:rPr lang="en-US" sz="115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rolling_window_of_truth.c — double-buffered circular buffer of execution history, adaptive sizing.</a:t>
            </a:r>
            <a:endParaRPr lang="en-US" sz="1150" dirty="0"/>
          </a:p>
        </p:txBody>
      </p:sp>
      <p:sp>
        <p:nvSpPr>
          <p:cNvPr id="12" name="Shape 10"/>
          <p:cNvSpPr/>
          <p:nvPr/>
        </p:nvSpPr>
        <p:spPr>
          <a:xfrm>
            <a:off x="548640" y="3703320"/>
            <a:ext cx="502920" cy="502920"/>
          </a:xfrm>
          <a:prstGeom prst="ellipse">
            <a:avLst/>
          </a:prstGeom>
          <a:solidFill>
            <a:srgbClr val="13294D"/>
          </a:solidFill>
          <a:ln/>
        </p:spPr>
      </p:sp>
      <p:sp>
        <p:nvSpPr>
          <p:cNvPr id="13" name="Text 11"/>
          <p:cNvSpPr/>
          <p:nvPr/>
        </p:nvSpPr>
        <p:spPr>
          <a:xfrm>
            <a:off x="548640" y="3703320"/>
            <a:ext cx="5029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F2C96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</a:t>
            </a:r>
            <a:endParaRPr lang="en-US" sz="1800" dirty="0"/>
          </a:p>
        </p:txBody>
      </p:sp>
      <p:sp>
        <p:nvSpPr>
          <p:cNvPr id="14" name="Text 12"/>
          <p:cNvSpPr/>
          <p:nvPr/>
        </p:nvSpPr>
        <p:spPr>
          <a:xfrm>
            <a:off x="1280160" y="3657600"/>
            <a:ext cx="27432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Linear Decay</a:t>
            </a:r>
            <a:endParaRPr lang="en-US" sz="1400" dirty="0"/>
          </a:p>
        </p:txBody>
      </p:sp>
      <p:sp>
        <p:nvSpPr>
          <p:cNvPr id="15" name="Text 13"/>
          <p:cNvSpPr/>
          <p:nvPr/>
        </p:nvSpPr>
        <p:spPr>
          <a:xfrm>
            <a:off x="4114800" y="3611880"/>
            <a:ext cx="749808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0000"/>
              </a:lnSpc>
              <a:buNone/>
            </a:pPr>
            <a:r>
              <a:rPr lang="en-US" sz="115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Quiescent words lose heat linearly per tick; tick-based (not wall-clock-based) as of this session's own fix.</a:t>
            </a:r>
            <a:endParaRPr lang="en-US" sz="1150" dirty="0"/>
          </a:p>
        </p:txBody>
      </p:sp>
      <p:sp>
        <p:nvSpPr>
          <p:cNvPr id="16" name="Shape 14"/>
          <p:cNvSpPr/>
          <p:nvPr/>
        </p:nvSpPr>
        <p:spPr>
          <a:xfrm>
            <a:off x="548640" y="4663440"/>
            <a:ext cx="502920" cy="502920"/>
          </a:xfrm>
          <a:prstGeom prst="ellipse">
            <a:avLst/>
          </a:prstGeom>
          <a:solidFill>
            <a:srgbClr val="13294D"/>
          </a:solidFill>
          <a:ln/>
        </p:spPr>
      </p:sp>
      <p:sp>
        <p:nvSpPr>
          <p:cNvPr id="17" name="Text 15"/>
          <p:cNvSpPr/>
          <p:nvPr/>
        </p:nvSpPr>
        <p:spPr>
          <a:xfrm>
            <a:off x="548640" y="4663440"/>
            <a:ext cx="5029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F2C96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</a:t>
            </a:r>
            <a:endParaRPr lang="en-US" sz="1800" dirty="0"/>
          </a:p>
        </p:txBody>
      </p:sp>
      <p:sp>
        <p:nvSpPr>
          <p:cNvPr id="18" name="Text 16"/>
          <p:cNvSpPr/>
          <p:nvPr/>
        </p:nvSpPr>
        <p:spPr>
          <a:xfrm>
            <a:off x="1280160" y="4617720"/>
            <a:ext cx="27432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Pipelining</a:t>
            </a:r>
            <a:endParaRPr lang="en-US" sz="1400" dirty="0"/>
          </a:p>
        </p:txBody>
      </p:sp>
      <p:sp>
        <p:nvSpPr>
          <p:cNvPr id="19" name="Text 17"/>
          <p:cNvSpPr/>
          <p:nvPr/>
        </p:nvSpPr>
        <p:spPr>
          <a:xfrm>
            <a:off x="4114800" y="4572000"/>
            <a:ext cx="749808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0000"/>
              </a:lnSpc>
              <a:buNone/>
            </a:pPr>
            <a:r>
              <a:rPr lang="en-US" sz="115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physics_pipelining_metrics.c — word-to-word transition prediction, speculative execution via MLE transition probabilities.</a:t>
            </a:r>
            <a:endParaRPr lang="en-US" sz="1150" dirty="0"/>
          </a:p>
        </p:txBody>
      </p:sp>
      <p:sp>
        <p:nvSpPr>
          <p:cNvPr id="20" name="Text 18"/>
          <p:cNvSpPr/>
          <p:nvPr/>
        </p:nvSpPr>
        <p:spPr>
          <a:xfrm>
            <a:off x="548640" y="6510528"/>
            <a:ext cx="7315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StarForth — Technical Deep Dive</a:t>
            </a:r>
            <a:endParaRPr lang="en-US" sz="900" dirty="0"/>
          </a:p>
        </p:txBody>
      </p:sp>
      <p:sp>
        <p:nvSpPr>
          <p:cNvPr id="21" name="Text 19"/>
          <p:cNvSpPr/>
          <p:nvPr/>
        </p:nvSpPr>
        <p:spPr>
          <a:xfrm>
            <a:off x="11612880" y="6510528"/>
            <a:ext cx="3657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9</a:t>
            </a:r>
            <a:endParaRPr lang="en-US" sz="9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F4F6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457200"/>
            <a:ext cx="110642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spc="100" kern="0" dirty="0">
                <a:solidFill>
                  <a:srgbClr val="9A7B1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FEEDBACK LOOPS (5–7) + L8 JACQUARD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548640" y="749808"/>
            <a:ext cx="110642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Meta-inference and fleet-wide coordination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548640" y="1783080"/>
            <a:ext cx="502920" cy="502920"/>
          </a:xfrm>
          <a:prstGeom prst="ellipse">
            <a:avLst/>
          </a:prstGeom>
          <a:solidFill>
            <a:srgbClr val="13294D"/>
          </a:solidFill>
          <a:ln/>
        </p:spPr>
      </p:sp>
      <p:sp>
        <p:nvSpPr>
          <p:cNvPr id="5" name="Text 3"/>
          <p:cNvSpPr/>
          <p:nvPr/>
        </p:nvSpPr>
        <p:spPr>
          <a:xfrm>
            <a:off x="548640" y="1783080"/>
            <a:ext cx="5029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F2C96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5</a:t>
            </a:r>
            <a:endParaRPr lang="en-US" sz="1800" dirty="0"/>
          </a:p>
        </p:txBody>
      </p:sp>
      <p:sp>
        <p:nvSpPr>
          <p:cNvPr id="6" name="Text 4"/>
          <p:cNvSpPr/>
          <p:nvPr/>
        </p:nvSpPr>
        <p:spPr>
          <a:xfrm>
            <a:off x="1280160" y="1737360"/>
            <a:ext cx="27432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Window Width Inference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4114800" y="1691640"/>
            <a:ext cx="749808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0000"/>
              </a:lnSpc>
              <a:buNone/>
            </a:pPr>
            <a:r>
              <a:rPr lang="en-US" sz="115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inference_engine.c — Levene's test + binary chop, asks “is the current window well-matched to observed dynamics,” not “what is the true curve.”</a:t>
            </a:r>
            <a:endParaRPr lang="en-US" sz="1150" dirty="0"/>
          </a:p>
        </p:txBody>
      </p:sp>
      <p:sp>
        <p:nvSpPr>
          <p:cNvPr id="8" name="Shape 6"/>
          <p:cNvSpPr/>
          <p:nvPr/>
        </p:nvSpPr>
        <p:spPr>
          <a:xfrm>
            <a:off x="548640" y="2743200"/>
            <a:ext cx="502920" cy="502920"/>
          </a:xfrm>
          <a:prstGeom prst="ellipse">
            <a:avLst/>
          </a:prstGeom>
          <a:solidFill>
            <a:srgbClr val="13294D"/>
          </a:solidFill>
          <a:ln/>
        </p:spPr>
      </p:sp>
      <p:sp>
        <p:nvSpPr>
          <p:cNvPr id="9" name="Text 7"/>
          <p:cNvSpPr/>
          <p:nvPr/>
        </p:nvSpPr>
        <p:spPr>
          <a:xfrm>
            <a:off x="548640" y="2743200"/>
            <a:ext cx="5029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F2C96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6</a:t>
            </a:r>
            <a:endParaRPr lang="en-US" sz="1800" dirty="0"/>
          </a:p>
        </p:txBody>
      </p:sp>
      <p:sp>
        <p:nvSpPr>
          <p:cNvPr id="10" name="Text 8"/>
          <p:cNvSpPr/>
          <p:nvPr/>
        </p:nvSpPr>
        <p:spPr>
          <a:xfrm>
            <a:off x="1280160" y="2697480"/>
            <a:ext cx="27432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Decay Slope Inference</a:t>
            </a:r>
            <a:endParaRPr lang="en-US" sz="1400" dirty="0"/>
          </a:p>
        </p:txBody>
      </p:sp>
      <p:sp>
        <p:nvSpPr>
          <p:cNvPr id="11" name="Text 9"/>
          <p:cNvSpPr/>
          <p:nvPr/>
        </p:nvSpPr>
        <p:spPr>
          <a:xfrm>
            <a:off x="4114800" y="2651760"/>
            <a:ext cx="749808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0000"/>
              </a:lnSpc>
              <a:buNone/>
            </a:pPr>
            <a:r>
              <a:rPr lang="en-US" sz="115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inference_engine.c — exponential regression recovers λ from observed heat trajectories.</a:t>
            </a:r>
            <a:endParaRPr lang="en-US" sz="1150" dirty="0"/>
          </a:p>
        </p:txBody>
      </p:sp>
      <p:sp>
        <p:nvSpPr>
          <p:cNvPr id="12" name="Shape 10"/>
          <p:cNvSpPr/>
          <p:nvPr/>
        </p:nvSpPr>
        <p:spPr>
          <a:xfrm>
            <a:off x="548640" y="3703320"/>
            <a:ext cx="502920" cy="502920"/>
          </a:xfrm>
          <a:prstGeom prst="ellipse">
            <a:avLst/>
          </a:prstGeom>
          <a:solidFill>
            <a:srgbClr val="13294D"/>
          </a:solidFill>
          <a:ln/>
        </p:spPr>
      </p:sp>
      <p:sp>
        <p:nvSpPr>
          <p:cNvPr id="13" name="Text 11"/>
          <p:cNvSpPr/>
          <p:nvPr/>
        </p:nvSpPr>
        <p:spPr>
          <a:xfrm>
            <a:off x="548640" y="3703320"/>
            <a:ext cx="5029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F2C96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7</a:t>
            </a:r>
            <a:endParaRPr lang="en-US" sz="1800" dirty="0"/>
          </a:p>
        </p:txBody>
      </p:sp>
      <p:sp>
        <p:nvSpPr>
          <p:cNvPr id="14" name="Text 12"/>
          <p:cNvSpPr/>
          <p:nvPr/>
        </p:nvSpPr>
        <p:spPr>
          <a:xfrm>
            <a:off x="1280160" y="3657600"/>
            <a:ext cx="27432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Adaptive Heartbeat</a:t>
            </a:r>
            <a:endParaRPr lang="en-US" sz="1400" dirty="0"/>
          </a:p>
        </p:txBody>
      </p:sp>
      <p:sp>
        <p:nvSpPr>
          <p:cNvPr id="15" name="Text 13"/>
          <p:cNvSpPr/>
          <p:nvPr/>
        </p:nvSpPr>
        <p:spPr>
          <a:xfrm>
            <a:off x="4114800" y="3611880"/>
            <a:ext cx="749808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0000"/>
              </a:lnSpc>
              <a:buNone/>
            </a:pPr>
            <a:r>
              <a:rPr lang="en-US" sz="115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Background tick coordinator (HeartbeatState) driving all six other loops on a shared cadence.</a:t>
            </a:r>
            <a:endParaRPr lang="en-US" sz="1150" dirty="0"/>
          </a:p>
        </p:txBody>
      </p:sp>
      <p:sp>
        <p:nvSpPr>
          <p:cNvPr id="16" name="Shape 14"/>
          <p:cNvSpPr/>
          <p:nvPr/>
        </p:nvSpPr>
        <p:spPr>
          <a:xfrm>
            <a:off x="548640" y="4709160"/>
            <a:ext cx="11064240" cy="1005840"/>
          </a:xfrm>
          <a:prstGeom prst="roundRect">
            <a:avLst>
              <a:gd name="adj" fmla="val 5455"/>
            </a:avLst>
          </a:prstGeom>
          <a:solidFill>
            <a:srgbClr val="0A1628"/>
          </a:solidFill>
          <a:ln/>
          <a:effectLst>
            <a:outerShdw sx="100000" sy="100000" kx="0" ky="0" algn="bl" rotWithShape="0" blurRad="76200" dist="25400" dir="5400000">
              <a:srgbClr val="1B2A4A">
                <a:alpha val="18000"/>
              </a:srgbClr>
            </a:outerShdw>
          </a:effectLst>
        </p:spPr>
      </p:sp>
      <p:sp>
        <p:nvSpPr>
          <p:cNvPr id="17" name="Text 15"/>
          <p:cNvSpPr/>
          <p:nvPr/>
        </p:nvSpPr>
        <p:spPr>
          <a:xfrm>
            <a:off x="868680" y="4892040"/>
            <a:ext cx="1042416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5000"/>
              </a:lnSpc>
              <a:buNone/>
            </a:pPr>
            <a:r>
              <a:rPr lang="en-US" sz="1200" dirty="0">
                <a:solidFill>
                  <a:srgbClr val="9FC6E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L8 Jacquard Mode Selector — ssm_jacquard.c. A steady-state machine layered above the 7 loops, switching between 6 named modes (stable, volatile, diverse, temporal, transition, omni) based on attractor-bucket statistics. Controlled by vm-&gt;ssm_l8_state.</a:t>
            </a:r>
            <a:endParaRPr lang="en-US" sz="1200" dirty="0"/>
          </a:p>
        </p:txBody>
      </p:sp>
      <p:sp>
        <p:nvSpPr>
          <p:cNvPr id="18" name="Text 16"/>
          <p:cNvSpPr/>
          <p:nvPr/>
        </p:nvSpPr>
        <p:spPr>
          <a:xfrm>
            <a:off x="548640" y="6510528"/>
            <a:ext cx="7315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StarForth — Technical Deep Dive</a:t>
            </a:r>
            <a:endParaRPr lang="en-US" sz="900" dirty="0"/>
          </a:p>
        </p:txBody>
      </p:sp>
      <p:sp>
        <p:nvSpPr>
          <p:cNvPr id="19" name="Text 17"/>
          <p:cNvSpPr/>
          <p:nvPr/>
        </p:nvSpPr>
        <p:spPr>
          <a:xfrm>
            <a:off x="11612880" y="6510528"/>
            <a:ext cx="3657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10</a:t>
            </a:r>
            <a:endParaRPr lang="en-US" sz="9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F4F6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457200"/>
            <a:ext cx="110642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spc="100" kern="0" dirty="0">
                <a:solidFill>
                  <a:srgbClr val="9A7B1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DICTIONARY-LOOKUP MICRO-BENCHMARK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548640" y="749808"/>
            <a:ext cx="110642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100,000-sample study of the hot-words cache</a:t>
            </a:r>
            <a:endParaRPr lang="en-US" sz="3000" dirty="0"/>
          </a:p>
        </p:txBody>
      </p:sp>
      <p:graphicFrame>
        <p:nvGraphicFramePr>
          <p:cNvPr id="13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548640" y="1783080"/>
          <a:ext cx="11064240" cy="914400"/>
        </p:xfrm>
        <a:graphic>
          <a:graphicData uri="http://schemas.openxmlformats.org/drawingml/2006/table">
            <a:tbl>
              <a:tblPr/>
              <a:tblGrid>
                <a:gridCol w="2377440"/>
                <a:gridCol w="2560320"/>
                <a:gridCol w="2286000"/>
                <a:gridCol w="1920240"/>
                <a:gridCol w="1920240"/>
              </a:tblGrid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Path</a:t>
                      </a:r>
                      <a:endParaRPr lang="en-US" sz="12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A162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Hits</a:t>
                      </a:r>
                      <a:endParaRPr lang="en-US" sz="12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A162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Mean latency</a:t>
                      </a:r>
                      <a:endParaRPr lang="en-US" sz="12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A162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Min</a:t>
                      </a:r>
                      <a:endParaRPr lang="en-US" sz="12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A162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Max</a:t>
                      </a:r>
                      <a:endParaRPr lang="en-US" sz="12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A1628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333333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Cache</a:t>
                      </a:r>
                      <a:endParaRPr lang="en-US" sz="11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333333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35,640 (35.64%)</a:t>
                      </a:r>
                      <a:endParaRPr lang="en-US" sz="11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333333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31.543 ns</a:t>
                      </a:r>
                      <a:endParaRPr lang="en-US" sz="11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333333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22.0 ns</a:t>
                      </a:r>
                      <a:endParaRPr lang="en-US" sz="11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333333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101.0 ns</a:t>
                      </a:r>
                      <a:endParaRPr lang="en-US" sz="11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333333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Bucket</a:t>
                      </a:r>
                      <a:endParaRPr lang="en-US" sz="11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2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333333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46,880 (46.88%)</a:t>
                      </a:r>
                      <a:endParaRPr lang="en-US" sz="11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2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333333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56.237 ns</a:t>
                      </a:r>
                      <a:endParaRPr lang="en-US" sz="11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2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333333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23.0 ns</a:t>
                      </a:r>
                      <a:endParaRPr lang="en-US" sz="11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2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333333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370.0 ns</a:t>
                      </a:r>
                      <a:endParaRPr lang="en-US" sz="11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333333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Miss</a:t>
                      </a:r>
                      <a:endParaRPr lang="en-US" sz="11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333333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17,480 (17.48%)</a:t>
                      </a:r>
                      <a:endParaRPr lang="en-US" sz="11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333333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—</a:t>
                      </a:r>
                      <a:endParaRPr lang="en-US" sz="11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333333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—</a:t>
                      </a:r>
                      <a:endParaRPr lang="en-US" sz="11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333333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—</a:t>
                      </a:r>
                      <a:endParaRPr lang="en-US" sz="11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5" name="Shape 2"/>
          <p:cNvSpPr/>
          <p:nvPr/>
        </p:nvSpPr>
        <p:spPr>
          <a:xfrm>
            <a:off x="548640" y="3429000"/>
            <a:ext cx="3566160" cy="1737360"/>
          </a:xfrm>
          <a:prstGeom prst="roundRect">
            <a:avLst>
              <a:gd name="adj" fmla="val 3158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5400000">
              <a:srgbClr val="1B2A4A">
                <a:alpha val="18000"/>
              </a:srgbClr>
            </a:outerShdw>
          </a:effectLst>
        </p:spPr>
      </p:sp>
      <p:sp>
        <p:nvSpPr>
          <p:cNvPr id="6" name="Text 3"/>
          <p:cNvSpPr/>
          <p:nvPr/>
        </p:nvSpPr>
        <p:spPr>
          <a:xfrm>
            <a:off x="822960" y="3657600"/>
            <a:ext cx="301752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3000" b="1" dirty="0">
                <a:solidFill>
                  <a:srgbClr val="9A7B1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1.78×</a:t>
            </a:r>
            <a:endParaRPr lang="en-US" sz="3000" dirty="0"/>
          </a:p>
        </p:txBody>
      </p:sp>
      <p:sp>
        <p:nvSpPr>
          <p:cNvPr id="7" name="Text 4"/>
          <p:cNvSpPr/>
          <p:nvPr/>
        </p:nvSpPr>
        <p:spPr>
          <a:xfrm>
            <a:off x="822960" y="4315968"/>
            <a:ext cx="30175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endParaRPr lang="en-US" sz="1200" dirty="0"/>
          </a:p>
        </p:txBody>
      </p:sp>
      <p:sp>
        <p:nvSpPr>
          <p:cNvPr id="8" name="Text 5"/>
          <p:cNvSpPr/>
          <p:nvPr/>
        </p:nvSpPr>
        <p:spPr>
          <a:xfrm>
            <a:off x="822960" y="4251960"/>
            <a:ext cx="301752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speedup (56.237 / 31.543 ns), 95% CI [1.75×, 1.81×], 99% CI [1.73×, 1.83×]</a:t>
            </a:r>
            <a:endParaRPr lang="en-US" sz="1050" dirty="0"/>
          </a:p>
        </p:txBody>
      </p:sp>
      <p:sp>
        <p:nvSpPr>
          <p:cNvPr id="9" name="Shape 6"/>
          <p:cNvSpPr/>
          <p:nvPr/>
        </p:nvSpPr>
        <p:spPr>
          <a:xfrm>
            <a:off x="4297680" y="3429000"/>
            <a:ext cx="3566160" cy="1737360"/>
          </a:xfrm>
          <a:prstGeom prst="roundRect">
            <a:avLst>
              <a:gd name="adj" fmla="val 3158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5400000">
              <a:srgbClr val="1B2A4A">
                <a:alpha val="18000"/>
              </a:srgbClr>
            </a:outerShdw>
          </a:effectLst>
        </p:spPr>
      </p:sp>
      <p:sp>
        <p:nvSpPr>
          <p:cNvPr id="10" name="Text 7"/>
          <p:cNvSpPr/>
          <p:nvPr/>
        </p:nvSpPr>
        <p:spPr>
          <a:xfrm>
            <a:off x="4572000" y="3657600"/>
            <a:ext cx="301752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3000" b="1" dirty="0">
                <a:solidFill>
                  <a:srgbClr val="9A7B1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99.9%</a:t>
            </a:r>
            <a:endParaRPr lang="en-US" sz="3000" dirty="0"/>
          </a:p>
        </p:txBody>
      </p:sp>
      <p:sp>
        <p:nvSpPr>
          <p:cNvPr id="11" name="Text 8"/>
          <p:cNvSpPr/>
          <p:nvPr/>
        </p:nvSpPr>
        <p:spPr>
          <a:xfrm>
            <a:off x="4572000" y="4315968"/>
            <a:ext cx="30175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endParaRPr lang="en-US" sz="1200" dirty="0"/>
          </a:p>
        </p:txBody>
      </p:sp>
      <p:sp>
        <p:nvSpPr>
          <p:cNvPr id="12" name="Text 9"/>
          <p:cNvSpPr/>
          <p:nvPr/>
        </p:nvSpPr>
        <p:spPr>
          <a:xfrm>
            <a:off x="4572000" y="4251960"/>
            <a:ext cx="301752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P(speedup &gt; 1.1×) — Bayesian Beta-Binomial posterior</a:t>
            </a:r>
            <a:endParaRPr lang="en-US" sz="1050" dirty="0"/>
          </a:p>
        </p:txBody>
      </p:sp>
      <p:sp>
        <p:nvSpPr>
          <p:cNvPr id="13" name="Shape 10"/>
          <p:cNvSpPr/>
          <p:nvPr/>
        </p:nvSpPr>
        <p:spPr>
          <a:xfrm>
            <a:off x="8046720" y="3429000"/>
            <a:ext cx="3566160" cy="1737360"/>
          </a:xfrm>
          <a:prstGeom prst="roundRect">
            <a:avLst>
              <a:gd name="adj" fmla="val 3158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5400000">
              <a:srgbClr val="1B2A4A">
                <a:alpha val="18000"/>
              </a:srgbClr>
            </a:outerShdw>
          </a:effectLst>
        </p:spPr>
      </p:sp>
      <p:sp>
        <p:nvSpPr>
          <p:cNvPr id="14" name="Text 11"/>
          <p:cNvSpPr/>
          <p:nvPr/>
        </p:nvSpPr>
        <p:spPr>
          <a:xfrm>
            <a:off x="8321040" y="3657600"/>
            <a:ext cx="301752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3000" b="1" dirty="0">
                <a:solidFill>
                  <a:srgbClr val="9A7B1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&lt;0.1%</a:t>
            </a:r>
            <a:endParaRPr lang="en-US" sz="3000" dirty="0"/>
          </a:p>
        </p:txBody>
      </p:sp>
      <p:sp>
        <p:nvSpPr>
          <p:cNvPr id="15" name="Text 12"/>
          <p:cNvSpPr/>
          <p:nvPr/>
        </p:nvSpPr>
        <p:spPr>
          <a:xfrm>
            <a:off x="8321040" y="4315968"/>
            <a:ext cx="30175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endParaRPr lang="en-US" sz="1200" dirty="0"/>
          </a:p>
        </p:txBody>
      </p:sp>
      <p:sp>
        <p:nvSpPr>
          <p:cNvPr id="16" name="Text 13"/>
          <p:cNvSpPr/>
          <p:nvPr/>
        </p:nvSpPr>
        <p:spPr>
          <a:xfrm>
            <a:off x="8321040" y="4251960"/>
            <a:ext cx="301752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reproducibility stdev across 3 runs (1.7820× / 1.7790× / 1.7810×)</a:t>
            </a:r>
            <a:endParaRPr lang="en-US" sz="1050" dirty="0"/>
          </a:p>
        </p:txBody>
      </p:sp>
      <p:sp>
        <p:nvSpPr>
          <p:cNvPr id="17" name="Text 14"/>
          <p:cNvSpPr/>
          <p:nvPr/>
        </p:nvSpPr>
        <p:spPr>
          <a:xfrm>
            <a:off x="548640" y="5349240"/>
            <a:ext cx="1106424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5000"/>
              </a:lnSpc>
              <a:buNone/>
            </a:pPr>
            <a:r>
              <a:rPr lang="en-US" sz="1100" i="1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10 of 32 cache slots (31%) auto-promoted; hottest words followed a Zipfian distribution (EXIT: 114, LIT: 101). Overhead: 256B cache array + ~4.8KB per-word metadata, &lt;0.09% of the 5MB VM address space, ~2 CPU cycles/lookup.</a:t>
            </a:r>
            <a:endParaRPr lang="en-US" sz="1100" dirty="0"/>
          </a:p>
        </p:txBody>
      </p:sp>
      <p:sp>
        <p:nvSpPr>
          <p:cNvPr id="18" name="Text 15"/>
          <p:cNvSpPr/>
          <p:nvPr/>
        </p:nvSpPr>
        <p:spPr>
          <a:xfrm>
            <a:off x="548640" y="6510528"/>
            <a:ext cx="7315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StarForth — Technical Deep Dive</a:t>
            </a:r>
            <a:endParaRPr lang="en-US" sz="900" dirty="0"/>
          </a:p>
        </p:txBody>
      </p:sp>
      <p:sp>
        <p:nvSpPr>
          <p:cNvPr id="19" name="Text 16"/>
          <p:cNvSpPr/>
          <p:nvPr/>
        </p:nvSpPr>
        <p:spPr>
          <a:xfrm>
            <a:off x="11612880" y="6510528"/>
            <a:ext cx="3657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11</a:t>
            </a:r>
            <a:endParaRPr lang="en-US" sz="9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F4F6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457200"/>
            <a:ext cx="110642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spc="100" kern="0" dirty="0">
                <a:solidFill>
                  <a:srgbClr val="9A7B1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90-RUN DETERMINISM CAMPAIGN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548640" y="749808"/>
            <a:ext cx="110642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 configurations × 30 runs each</a:t>
            </a:r>
            <a:endParaRPr lang="en-US" sz="3000" dirty="0"/>
          </a:p>
        </p:txBody>
      </p:sp>
      <p:graphicFrame>
        <p:nvGraphicFramePr>
          <p:cNvPr id="14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548640" y="1783080"/>
          <a:ext cx="11064240" cy="914400"/>
        </p:xfrm>
        <a:graphic>
          <a:graphicData uri="http://schemas.openxmlformats.org/drawingml/2006/table">
            <a:tbl>
              <a:tblPr/>
              <a:tblGrid>
                <a:gridCol w="3657600"/>
                <a:gridCol w="2651760"/>
                <a:gridCol w="1737360"/>
                <a:gridCol w="3017520"/>
              </a:tblGrid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Config</a:t>
                      </a:r>
                      <a:endParaRPr lang="en-US" sz="12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A162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Early → Late</a:t>
                      </a:r>
                      <a:endParaRPr lang="en-US" sz="12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A162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Change</a:t>
                      </a:r>
                      <a:endParaRPr lang="en-US" sz="12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A162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Test statistic</a:t>
                      </a:r>
                      <a:endParaRPr lang="en-US" sz="12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A1628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333333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C_NONE (all loops off)</a:t>
                      </a:r>
                      <a:endParaRPr lang="en-US" sz="11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333333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10.76 → 11.45 ms</a:t>
                      </a:r>
                      <a:endParaRPr lang="en-US" sz="11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333333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−6.4%</a:t>
                      </a:r>
                      <a:endParaRPr lang="en-US" sz="11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333333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p &gt; 0.10</a:t>
                      </a:r>
                      <a:endParaRPr lang="en-US" sz="11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333333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C_CACHE (cache only, no inference)</a:t>
                      </a:r>
                      <a:endParaRPr lang="en-US" sz="11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2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333333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7.84 → 7.80 ms</a:t>
                      </a:r>
                      <a:endParaRPr lang="en-US" sz="11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2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333333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+0.5%</a:t>
                      </a:r>
                      <a:endParaRPr lang="en-US" sz="11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2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333333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p &gt; 0.80</a:t>
                      </a:r>
                      <a:endParaRPr lang="en-US" sz="11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b="1" dirty="0">
                          <a:solidFill>
                            <a:srgbClr val="9A7B1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C_FULL (all 7 loops active)</a:t>
                      </a:r>
                      <a:endParaRPr lang="en-US" sz="11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b="1" dirty="0">
                          <a:solidFill>
                            <a:srgbClr val="9A7B1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10.20 → 7.61 ms</a:t>
                      </a:r>
                      <a:endParaRPr lang="en-US" sz="11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b="1" dirty="0">
                          <a:solidFill>
                            <a:srgbClr val="9A7B1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+25.4%</a:t>
                      </a:r>
                      <a:endParaRPr lang="en-US" sz="11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b="1" dirty="0">
                          <a:solidFill>
                            <a:srgbClr val="9A7B1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t=4.23, df=28, p=0.00012</a:t>
                      </a:r>
                      <a:endParaRPr lang="en-US" sz="11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5" name="Text 2"/>
          <p:cNvSpPr/>
          <p:nvPr/>
        </p:nvSpPr>
        <p:spPr>
          <a:xfrm>
            <a:off x="548640" y="3566160"/>
            <a:ext cx="110642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5000"/>
              </a:lnSpc>
              <a:buNone/>
            </a:pPr>
            <a:r>
              <a:rPr lang="en-US" sz="13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Cohen's d ≈ 5.08 for C_FULL's improvement — an unusually large effect size, consistent with a structural (not incidental) mechanism.</a:t>
            </a:r>
            <a:endParaRPr lang="en-US" sz="1300" dirty="0"/>
          </a:p>
        </p:txBody>
      </p:sp>
      <p:sp>
        <p:nvSpPr>
          <p:cNvPr id="6" name="Shape 3"/>
          <p:cNvSpPr/>
          <p:nvPr/>
        </p:nvSpPr>
        <p:spPr>
          <a:xfrm>
            <a:off x="548640" y="4160520"/>
            <a:ext cx="11064240" cy="1737360"/>
          </a:xfrm>
          <a:prstGeom prst="roundRect">
            <a:avLst>
              <a:gd name="adj" fmla="val 3158"/>
            </a:avLst>
          </a:prstGeom>
          <a:solidFill>
            <a:srgbClr val="0A1628"/>
          </a:solidFill>
          <a:ln/>
          <a:effectLst>
            <a:outerShdw sx="100000" sy="100000" kx="0" ky="0" algn="bl" rotWithShape="0" blurRad="76200" dist="25400" dir="5400000">
              <a:srgbClr val="1B2A4A">
                <a:alpha val="18000"/>
              </a:srgbClr>
            </a:outerShdw>
          </a:effectLst>
        </p:spPr>
      </p:sp>
      <p:sp>
        <p:nvSpPr>
          <p:cNvPr id="7" name="Text 4"/>
          <p:cNvSpPr/>
          <p:nvPr/>
        </p:nvSpPr>
        <p:spPr>
          <a:xfrm>
            <a:off x="868680" y="4343400"/>
            <a:ext cx="54864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2C96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Determinism significance</a:t>
            </a:r>
            <a:endParaRPr lang="en-US" sz="1400" dirty="0"/>
          </a:p>
        </p:txBody>
      </p:sp>
      <p:sp>
        <p:nvSpPr>
          <p:cNvPr id="8" name="Text 5"/>
          <p:cNvSpPr/>
          <p:nvPr/>
        </p:nvSpPr>
        <p:spPr>
          <a:xfrm>
            <a:off x="868680" y="4709160"/>
            <a:ext cx="1042416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1250" dirty="0">
                <a:solidFill>
                  <a:srgbClr val="9FC6E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F(29,29) → ∞, p &lt; 10⁻³⁰  ·  Bayesian posterior P(H₁|data) ≈ 1 − 10⁻³⁰ (agnostic prior, likelihood ratio ≈ 10³⁰)  ·  Statistical power at n=30, δ=0.1, σ=0.05, α=0.05: power &gt; 0.99 — over-powered for the detection task, a methodological strength worth naming explicitly.</a:t>
            </a:r>
            <a:endParaRPr lang="en-US" sz="1250" dirty="0"/>
          </a:p>
        </p:txBody>
      </p:sp>
      <p:sp>
        <p:nvSpPr>
          <p:cNvPr id="9" name="Text 6"/>
          <p:cNvSpPr/>
          <p:nvPr/>
        </p:nvSpPr>
        <p:spPr>
          <a:xfrm>
            <a:off x="548640" y="6510528"/>
            <a:ext cx="7315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StarForth — Technical Deep Dive</a:t>
            </a:r>
            <a:endParaRPr lang="en-US" sz="900" dirty="0"/>
          </a:p>
        </p:txBody>
      </p:sp>
      <p:sp>
        <p:nvSpPr>
          <p:cNvPr id="10" name="Text 7"/>
          <p:cNvSpPr/>
          <p:nvPr/>
        </p:nvSpPr>
        <p:spPr>
          <a:xfrm>
            <a:off x="11612880" y="6510528"/>
            <a:ext cx="3657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12</a:t>
            </a:r>
            <a:endParaRPr lang="en-US" sz="9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F4F6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457200"/>
            <a:ext cx="110642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spc="100" kern="0" dirty="0">
                <a:solidFill>
                  <a:srgbClr val="9A7B1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VARIANCE DECOMPOSITION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548640" y="749808"/>
            <a:ext cx="110642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Separating algorithm from environment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548640" y="1783080"/>
            <a:ext cx="5394960" cy="2743200"/>
          </a:xfrm>
          <a:prstGeom prst="roundRect">
            <a:avLst>
              <a:gd name="adj" fmla="val 2000"/>
            </a:avLst>
          </a:prstGeom>
          <a:solidFill>
            <a:srgbClr val="0A1628"/>
          </a:solidFill>
          <a:ln/>
          <a:effectLst>
            <a:outerShdw sx="100000" sy="100000" kx="0" ky="0" algn="bl" rotWithShape="0" blurRad="76200" dist="25400" dir="5400000">
              <a:srgbClr val="1B2A4A">
                <a:alpha val="18000"/>
              </a:srgbClr>
            </a:outerShdw>
          </a:effectLst>
        </p:spPr>
      </p:sp>
      <p:sp>
        <p:nvSpPr>
          <p:cNvPr id="5" name="Text 3"/>
          <p:cNvSpPr/>
          <p:nvPr/>
        </p:nvSpPr>
        <p:spPr>
          <a:xfrm>
            <a:off x="868680" y="2011680"/>
            <a:ext cx="47548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2C96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Algorithmic variance</a:t>
            </a:r>
            <a:endParaRPr lang="en-US" sz="1400" dirty="0"/>
          </a:p>
        </p:txBody>
      </p:sp>
      <p:sp>
        <p:nvSpPr>
          <p:cNvPr id="6" name="Text 4"/>
          <p:cNvSpPr/>
          <p:nvPr/>
        </p:nvSpPr>
        <p:spPr>
          <a:xfrm>
            <a:off x="868680" y="2423160"/>
            <a:ext cx="47548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4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0.00%</a:t>
            </a:r>
            <a:endParaRPr lang="en-US" sz="4000" dirty="0"/>
          </a:p>
        </p:txBody>
      </p:sp>
      <p:sp>
        <p:nvSpPr>
          <p:cNvPr id="7" name="Text 5"/>
          <p:cNvSpPr/>
          <p:nvPr/>
        </p:nvSpPr>
        <p:spPr>
          <a:xfrm>
            <a:off x="868680" y="3246120"/>
            <a:ext cx="475488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5000"/>
              </a:lnSpc>
              <a:buNone/>
            </a:pPr>
            <a:r>
              <a:rPr lang="en-US" sz="1200" dirty="0">
                <a:solidFill>
                  <a:srgbClr val="9FC6E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Cache-decision CV across 90 runs — the system's own choices, measured directly.</a:t>
            </a:r>
            <a:endParaRPr lang="en-US" sz="1200" dirty="0"/>
          </a:p>
        </p:txBody>
      </p:sp>
      <p:sp>
        <p:nvSpPr>
          <p:cNvPr id="8" name="Shape 6"/>
          <p:cNvSpPr/>
          <p:nvPr/>
        </p:nvSpPr>
        <p:spPr>
          <a:xfrm>
            <a:off x="6263640" y="1783080"/>
            <a:ext cx="5394960" cy="2743200"/>
          </a:xfrm>
          <a:prstGeom prst="roundRect">
            <a:avLst>
              <a:gd name="adj" fmla="val 2000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5400000">
              <a:srgbClr val="1B2A4A">
                <a:alpha val="18000"/>
              </a:srgbClr>
            </a:outerShdw>
          </a:effectLst>
        </p:spPr>
      </p:sp>
      <p:sp>
        <p:nvSpPr>
          <p:cNvPr id="9" name="Text 7"/>
          <p:cNvSpPr/>
          <p:nvPr/>
        </p:nvSpPr>
        <p:spPr>
          <a:xfrm>
            <a:off x="6583680" y="2011680"/>
            <a:ext cx="47548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Environmental variance</a:t>
            </a:r>
            <a:endParaRPr lang="en-US" sz="1400" dirty="0"/>
          </a:p>
        </p:txBody>
      </p:sp>
      <p:sp>
        <p:nvSpPr>
          <p:cNvPr id="10" name="Text 8"/>
          <p:cNvSpPr/>
          <p:nvPr/>
        </p:nvSpPr>
        <p:spPr>
          <a:xfrm>
            <a:off x="6583680" y="2423160"/>
            <a:ext cx="47548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4000" b="1" dirty="0">
                <a:solidFill>
                  <a:srgbClr val="9A7B1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60–70%</a:t>
            </a:r>
            <a:endParaRPr lang="en-US" sz="4000" dirty="0"/>
          </a:p>
        </p:txBody>
      </p:sp>
      <p:sp>
        <p:nvSpPr>
          <p:cNvPr id="11" name="Text 9"/>
          <p:cNvSpPr/>
          <p:nvPr/>
        </p:nvSpPr>
        <p:spPr>
          <a:xfrm>
            <a:off x="6583680" y="3246120"/>
            <a:ext cx="475488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5000"/>
              </a:lnSpc>
              <a:buNone/>
            </a:pPr>
            <a:r>
              <a:rPr lang="en-US" sz="12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Wall-clock timing CV over the same runs — CPU scheduling, thermal, other processes.</a:t>
            </a:r>
            <a:endParaRPr lang="en-US" sz="1200" dirty="0"/>
          </a:p>
        </p:txBody>
      </p:sp>
      <p:sp>
        <p:nvSpPr>
          <p:cNvPr id="12" name="Text 10"/>
          <p:cNvSpPr/>
          <p:nvPr/>
        </p:nvSpPr>
        <p:spPr>
          <a:xfrm>
            <a:off x="548640" y="4754880"/>
            <a:ext cx="1106424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13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two are statistically independent: Pearson r = 0.03, p = 0.87. Levene's test W = 0.00, p &lt; 10⁻²⁰. This is the empirical core of the “adaptive and deterministic” claim: the algorithm's choices and the machine's noisy execution of them are decoupled.</a:t>
            </a:r>
            <a:endParaRPr lang="en-US" sz="1300" dirty="0"/>
          </a:p>
        </p:txBody>
      </p:sp>
      <p:sp>
        <p:nvSpPr>
          <p:cNvPr id="13" name="Text 11"/>
          <p:cNvSpPr/>
          <p:nvPr/>
        </p:nvSpPr>
        <p:spPr>
          <a:xfrm>
            <a:off x="548640" y="6510528"/>
            <a:ext cx="7315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StarForth — Technical Deep Dive</a:t>
            </a:r>
            <a:endParaRPr lang="en-US" sz="900" dirty="0"/>
          </a:p>
        </p:txBody>
      </p:sp>
      <p:sp>
        <p:nvSpPr>
          <p:cNvPr id="14" name="Text 12"/>
          <p:cNvSpPr/>
          <p:nvPr/>
        </p:nvSpPr>
        <p:spPr>
          <a:xfrm>
            <a:off x="11612880" y="6510528"/>
            <a:ext cx="3657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13</a:t>
            </a:r>
            <a:endParaRPr lang="en-US" sz="9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solidFill>
          <a:srgbClr val="0A162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22960" y="1920240"/>
            <a:ext cx="2743200" cy="11887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200" b="1" dirty="0">
                <a:solidFill>
                  <a:srgbClr val="F2C96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III</a:t>
            </a:r>
            <a:endParaRPr lang="en-US" sz="7200" dirty="0"/>
          </a:p>
        </p:txBody>
      </p:sp>
      <p:sp>
        <p:nvSpPr>
          <p:cNvPr id="3" name="Text 1"/>
          <p:cNvSpPr/>
          <p:nvPr/>
        </p:nvSpPr>
        <p:spPr>
          <a:xfrm>
            <a:off x="822960" y="3246120"/>
            <a:ext cx="1005840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LithosAnanke Kernel</a:t>
            </a:r>
            <a:endParaRPr lang="en-US" sz="3400" dirty="0"/>
          </a:p>
        </p:txBody>
      </p:sp>
      <p:sp>
        <p:nvSpPr>
          <p:cNvPr id="4" name="Text 2"/>
          <p:cNvSpPr/>
          <p:nvPr/>
        </p:nvSpPr>
        <p:spPr>
          <a:xfrm>
            <a:off x="822960" y="4023360"/>
            <a:ext cx="96012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dirty="0">
                <a:solidFill>
                  <a:srgbClr val="9FC6E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Bare-metal boot, memory layout, the capsule system</a:t>
            </a:r>
            <a:endParaRPr lang="en-US" sz="1500" dirty="0"/>
          </a:p>
        </p:txBody>
      </p:sp>
      <p:sp>
        <p:nvSpPr>
          <p:cNvPr id="5" name="Text 3"/>
          <p:cNvSpPr/>
          <p:nvPr/>
        </p:nvSpPr>
        <p:spPr>
          <a:xfrm>
            <a:off x="548640" y="6510528"/>
            <a:ext cx="7315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E86A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StarForth — Technical Deep Dive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11612880" y="6510528"/>
            <a:ext cx="3657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E86A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14</a:t>
            </a:r>
            <a:endParaRPr lang="en-US" sz="9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bg>
      <p:bgPr>
        <a:solidFill>
          <a:srgbClr val="F4F6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457200"/>
            <a:ext cx="110642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spc="100" kern="0" dirty="0">
                <a:solidFill>
                  <a:srgbClr val="9A7B1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BOOT SEQUENCE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548640" y="749808"/>
            <a:ext cx="110642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M0–M7, UEFI firmware to FORTH REPL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548640" y="1783080"/>
            <a:ext cx="384048" cy="384048"/>
          </a:xfrm>
          <a:prstGeom prst="ellipse">
            <a:avLst/>
          </a:prstGeom>
          <a:solidFill>
            <a:srgbClr val="F2C96A"/>
          </a:solidFill>
          <a:ln/>
        </p:spPr>
      </p:sp>
      <p:sp>
        <p:nvSpPr>
          <p:cNvPr id="5" name="Text 3"/>
          <p:cNvSpPr/>
          <p:nvPr/>
        </p:nvSpPr>
        <p:spPr>
          <a:xfrm>
            <a:off x="548640" y="1783080"/>
            <a:ext cx="384048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500" b="1" dirty="0">
                <a:solidFill>
                  <a:srgbClr val="0A162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✓</a:t>
            </a:r>
            <a:endParaRPr lang="en-US" sz="1500" dirty="0"/>
          </a:p>
        </p:txBody>
      </p:sp>
      <p:sp>
        <p:nvSpPr>
          <p:cNvPr id="6" name="Text 4"/>
          <p:cNvSpPr/>
          <p:nvPr/>
        </p:nvSpPr>
        <p:spPr>
          <a:xfrm>
            <a:off x="1097280" y="1728216"/>
            <a:ext cx="8229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M1</a:t>
            </a:r>
            <a:endParaRPr lang="en-US" sz="1300" dirty="0"/>
          </a:p>
        </p:txBody>
      </p:sp>
      <p:sp>
        <p:nvSpPr>
          <p:cNvPr id="7" name="Text 5"/>
          <p:cNvSpPr/>
          <p:nvPr/>
        </p:nvSpPr>
        <p:spPr>
          <a:xfrm>
            <a:off x="1965960" y="1728216"/>
            <a:ext cx="237744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Console</a:t>
            </a:r>
            <a:endParaRPr lang="en-US" sz="1300" dirty="0"/>
          </a:p>
        </p:txBody>
      </p:sp>
      <p:sp>
        <p:nvSpPr>
          <p:cNvPr id="8" name="Text 6"/>
          <p:cNvSpPr/>
          <p:nvPr/>
        </p:nvSpPr>
        <p:spPr>
          <a:xfrm>
            <a:off x="4434840" y="1728216"/>
            <a:ext cx="717804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UART 16550 + framebuffer VT100</a:t>
            </a:r>
            <a:endParaRPr lang="en-US" sz="1200" dirty="0"/>
          </a:p>
        </p:txBody>
      </p:sp>
      <p:sp>
        <p:nvSpPr>
          <p:cNvPr id="9" name="Shape 7"/>
          <p:cNvSpPr/>
          <p:nvPr/>
        </p:nvSpPr>
        <p:spPr>
          <a:xfrm>
            <a:off x="548640" y="2359152"/>
            <a:ext cx="384048" cy="384048"/>
          </a:xfrm>
          <a:prstGeom prst="ellipse">
            <a:avLst/>
          </a:prstGeom>
          <a:solidFill>
            <a:srgbClr val="F2C96A"/>
          </a:solidFill>
          <a:ln/>
        </p:spPr>
      </p:sp>
      <p:sp>
        <p:nvSpPr>
          <p:cNvPr id="10" name="Text 8"/>
          <p:cNvSpPr/>
          <p:nvPr/>
        </p:nvSpPr>
        <p:spPr>
          <a:xfrm>
            <a:off x="548640" y="2359152"/>
            <a:ext cx="384048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500" b="1" dirty="0">
                <a:solidFill>
                  <a:srgbClr val="0A162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✓</a:t>
            </a:r>
            <a:endParaRPr lang="en-US" sz="1500" dirty="0"/>
          </a:p>
        </p:txBody>
      </p:sp>
      <p:sp>
        <p:nvSpPr>
          <p:cNvPr id="11" name="Text 9"/>
          <p:cNvSpPr/>
          <p:nvPr/>
        </p:nvSpPr>
        <p:spPr>
          <a:xfrm>
            <a:off x="1097280" y="2304288"/>
            <a:ext cx="8229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M2</a:t>
            </a:r>
            <a:endParaRPr lang="en-US" sz="1300" dirty="0"/>
          </a:p>
        </p:txBody>
      </p:sp>
      <p:sp>
        <p:nvSpPr>
          <p:cNvPr id="12" name="Text 10"/>
          <p:cNvSpPr/>
          <p:nvPr/>
        </p:nvSpPr>
        <p:spPr>
          <a:xfrm>
            <a:off x="1965960" y="2304288"/>
            <a:ext cx="237744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PMM</a:t>
            </a:r>
            <a:endParaRPr lang="en-US" sz="1300" dirty="0"/>
          </a:p>
        </p:txBody>
      </p:sp>
      <p:sp>
        <p:nvSpPr>
          <p:cNvPr id="13" name="Text 11"/>
          <p:cNvSpPr/>
          <p:nvPr/>
        </p:nvSpPr>
        <p:spPr>
          <a:xfrm>
            <a:off x="4434840" y="2304288"/>
            <a:ext cx="717804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Physical memory manager (bitmap)</a:t>
            </a:r>
            <a:endParaRPr lang="en-US" sz="1200" dirty="0"/>
          </a:p>
        </p:txBody>
      </p:sp>
      <p:sp>
        <p:nvSpPr>
          <p:cNvPr id="14" name="Shape 12"/>
          <p:cNvSpPr/>
          <p:nvPr/>
        </p:nvSpPr>
        <p:spPr>
          <a:xfrm>
            <a:off x="548640" y="2935224"/>
            <a:ext cx="384048" cy="384048"/>
          </a:xfrm>
          <a:prstGeom prst="ellipse">
            <a:avLst/>
          </a:prstGeom>
          <a:solidFill>
            <a:srgbClr val="F2C96A"/>
          </a:solidFill>
          <a:ln/>
        </p:spPr>
      </p:sp>
      <p:sp>
        <p:nvSpPr>
          <p:cNvPr id="15" name="Text 13"/>
          <p:cNvSpPr/>
          <p:nvPr/>
        </p:nvSpPr>
        <p:spPr>
          <a:xfrm>
            <a:off x="548640" y="2935224"/>
            <a:ext cx="384048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500" b="1" dirty="0">
                <a:solidFill>
                  <a:srgbClr val="0A162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✓</a:t>
            </a:r>
            <a:endParaRPr lang="en-US" sz="1500" dirty="0"/>
          </a:p>
        </p:txBody>
      </p:sp>
      <p:sp>
        <p:nvSpPr>
          <p:cNvPr id="16" name="Text 14"/>
          <p:cNvSpPr/>
          <p:nvPr/>
        </p:nvSpPr>
        <p:spPr>
          <a:xfrm>
            <a:off x="1097280" y="2880360"/>
            <a:ext cx="8229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M3</a:t>
            </a:r>
            <a:endParaRPr lang="en-US" sz="1300" dirty="0"/>
          </a:p>
        </p:txBody>
      </p:sp>
      <p:sp>
        <p:nvSpPr>
          <p:cNvPr id="17" name="Text 15"/>
          <p:cNvSpPr/>
          <p:nvPr/>
        </p:nvSpPr>
        <p:spPr>
          <a:xfrm>
            <a:off x="1965960" y="2880360"/>
            <a:ext cx="237744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VMM</a:t>
            </a:r>
            <a:endParaRPr lang="en-US" sz="1300" dirty="0"/>
          </a:p>
        </p:txBody>
      </p:sp>
      <p:sp>
        <p:nvSpPr>
          <p:cNvPr id="18" name="Text 16"/>
          <p:cNvSpPr/>
          <p:nvPr/>
        </p:nvSpPr>
        <p:spPr>
          <a:xfrm>
            <a:off x="4434840" y="2880360"/>
            <a:ext cx="717804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4-level x86_64 paging</a:t>
            </a:r>
            <a:endParaRPr lang="en-US" sz="1200" dirty="0"/>
          </a:p>
        </p:txBody>
      </p:sp>
      <p:sp>
        <p:nvSpPr>
          <p:cNvPr id="19" name="Shape 17"/>
          <p:cNvSpPr/>
          <p:nvPr/>
        </p:nvSpPr>
        <p:spPr>
          <a:xfrm>
            <a:off x="548640" y="3511296"/>
            <a:ext cx="384048" cy="384048"/>
          </a:xfrm>
          <a:prstGeom prst="ellipse">
            <a:avLst/>
          </a:prstGeom>
          <a:solidFill>
            <a:srgbClr val="F2C96A"/>
          </a:solidFill>
          <a:ln/>
        </p:spPr>
      </p:sp>
      <p:sp>
        <p:nvSpPr>
          <p:cNvPr id="20" name="Text 18"/>
          <p:cNvSpPr/>
          <p:nvPr/>
        </p:nvSpPr>
        <p:spPr>
          <a:xfrm>
            <a:off x="548640" y="3511296"/>
            <a:ext cx="384048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500" b="1" dirty="0">
                <a:solidFill>
                  <a:srgbClr val="0A162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✓</a:t>
            </a:r>
            <a:endParaRPr lang="en-US" sz="1500" dirty="0"/>
          </a:p>
        </p:txBody>
      </p:sp>
      <p:sp>
        <p:nvSpPr>
          <p:cNvPr id="21" name="Text 19"/>
          <p:cNvSpPr/>
          <p:nvPr/>
        </p:nvSpPr>
        <p:spPr>
          <a:xfrm>
            <a:off x="1097280" y="3456432"/>
            <a:ext cx="8229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M4</a:t>
            </a:r>
            <a:endParaRPr lang="en-US" sz="1300" dirty="0"/>
          </a:p>
        </p:txBody>
      </p:sp>
      <p:sp>
        <p:nvSpPr>
          <p:cNvPr id="22" name="Text 20"/>
          <p:cNvSpPr/>
          <p:nvPr/>
        </p:nvSpPr>
        <p:spPr>
          <a:xfrm>
            <a:off x="1965960" y="3456432"/>
            <a:ext cx="237744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Interrupts</a:t>
            </a:r>
            <a:endParaRPr lang="en-US" sz="1300" dirty="0"/>
          </a:p>
        </p:txBody>
      </p:sp>
      <p:sp>
        <p:nvSpPr>
          <p:cNvPr id="23" name="Text 21"/>
          <p:cNvSpPr/>
          <p:nvPr/>
        </p:nvSpPr>
        <p:spPr>
          <a:xfrm>
            <a:off x="4434840" y="3456432"/>
            <a:ext cx="717804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IDT + APIC</a:t>
            </a:r>
            <a:endParaRPr lang="en-US" sz="1200" dirty="0"/>
          </a:p>
        </p:txBody>
      </p:sp>
      <p:sp>
        <p:nvSpPr>
          <p:cNvPr id="24" name="Shape 22"/>
          <p:cNvSpPr/>
          <p:nvPr/>
        </p:nvSpPr>
        <p:spPr>
          <a:xfrm>
            <a:off x="548640" y="4087368"/>
            <a:ext cx="384048" cy="384048"/>
          </a:xfrm>
          <a:prstGeom prst="ellipse">
            <a:avLst/>
          </a:prstGeom>
          <a:solidFill>
            <a:srgbClr val="F2C96A"/>
          </a:solidFill>
          <a:ln/>
        </p:spPr>
      </p:sp>
      <p:sp>
        <p:nvSpPr>
          <p:cNvPr id="25" name="Text 23"/>
          <p:cNvSpPr/>
          <p:nvPr/>
        </p:nvSpPr>
        <p:spPr>
          <a:xfrm>
            <a:off x="548640" y="4087368"/>
            <a:ext cx="384048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500" b="1" dirty="0">
                <a:solidFill>
                  <a:srgbClr val="0A162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✓</a:t>
            </a:r>
            <a:endParaRPr lang="en-US" sz="1500" dirty="0"/>
          </a:p>
        </p:txBody>
      </p:sp>
      <p:sp>
        <p:nvSpPr>
          <p:cNvPr id="26" name="Text 24"/>
          <p:cNvSpPr/>
          <p:nvPr/>
        </p:nvSpPr>
        <p:spPr>
          <a:xfrm>
            <a:off x="1097280" y="4032504"/>
            <a:ext cx="8229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M5</a:t>
            </a:r>
            <a:endParaRPr lang="en-US" sz="1300" dirty="0"/>
          </a:p>
        </p:txBody>
      </p:sp>
      <p:sp>
        <p:nvSpPr>
          <p:cNvPr id="27" name="Text 25"/>
          <p:cNvSpPr/>
          <p:nvPr/>
        </p:nvSpPr>
        <p:spPr>
          <a:xfrm>
            <a:off x="1965960" y="4032504"/>
            <a:ext cx="237744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Timer</a:t>
            </a:r>
            <a:endParaRPr lang="en-US" sz="1300" dirty="0"/>
          </a:p>
        </p:txBody>
      </p:sp>
      <p:sp>
        <p:nvSpPr>
          <p:cNvPr id="28" name="Text 26"/>
          <p:cNvSpPr/>
          <p:nvPr/>
        </p:nvSpPr>
        <p:spPr>
          <a:xfrm>
            <a:off x="4434840" y="4032504"/>
            <a:ext cx="717804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TSC + HPET + APIC, 100Hz heartbeat</a:t>
            </a:r>
            <a:endParaRPr lang="en-US" sz="1200" dirty="0"/>
          </a:p>
        </p:txBody>
      </p:sp>
      <p:sp>
        <p:nvSpPr>
          <p:cNvPr id="29" name="Shape 27"/>
          <p:cNvSpPr/>
          <p:nvPr/>
        </p:nvSpPr>
        <p:spPr>
          <a:xfrm>
            <a:off x="548640" y="4663440"/>
            <a:ext cx="384048" cy="384048"/>
          </a:xfrm>
          <a:prstGeom prst="ellipse">
            <a:avLst/>
          </a:prstGeom>
          <a:solidFill>
            <a:srgbClr val="F2C96A"/>
          </a:solidFill>
          <a:ln/>
        </p:spPr>
      </p:sp>
      <p:sp>
        <p:nvSpPr>
          <p:cNvPr id="30" name="Text 28"/>
          <p:cNvSpPr/>
          <p:nvPr/>
        </p:nvSpPr>
        <p:spPr>
          <a:xfrm>
            <a:off x="548640" y="4663440"/>
            <a:ext cx="384048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500" b="1" dirty="0">
                <a:solidFill>
                  <a:srgbClr val="0A162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✓</a:t>
            </a:r>
            <a:endParaRPr lang="en-US" sz="1500" dirty="0"/>
          </a:p>
        </p:txBody>
      </p:sp>
      <p:sp>
        <p:nvSpPr>
          <p:cNvPr id="31" name="Text 29"/>
          <p:cNvSpPr/>
          <p:nvPr/>
        </p:nvSpPr>
        <p:spPr>
          <a:xfrm>
            <a:off x="1097280" y="4608576"/>
            <a:ext cx="8229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M6</a:t>
            </a:r>
            <a:endParaRPr lang="en-US" sz="1300" dirty="0"/>
          </a:p>
        </p:txBody>
      </p:sp>
      <p:sp>
        <p:nvSpPr>
          <p:cNvPr id="32" name="Text 30"/>
          <p:cNvSpPr/>
          <p:nvPr/>
        </p:nvSpPr>
        <p:spPr>
          <a:xfrm>
            <a:off x="1965960" y="4608576"/>
            <a:ext cx="237744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Heap</a:t>
            </a:r>
            <a:endParaRPr lang="en-US" sz="1300" dirty="0"/>
          </a:p>
        </p:txBody>
      </p:sp>
      <p:sp>
        <p:nvSpPr>
          <p:cNvPr id="33" name="Text 31"/>
          <p:cNvSpPr/>
          <p:nvPr/>
        </p:nvSpPr>
        <p:spPr>
          <a:xfrm>
            <a:off x="4434840" y="4608576"/>
            <a:ext cx="717804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16MB kmalloc — present, full validation deferred</a:t>
            </a:r>
            <a:endParaRPr lang="en-US" sz="1200" dirty="0"/>
          </a:p>
        </p:txBody>
      </p:sp>
      <p:sp>
        <p:nvSpPr>
          <p:cNvPr id="34" name="Shape 32"/>
          <p:cNvSpPr/>
          <p:nvPr/>
        </p:nvSpPr>
        <p:spPr>
          <a:xfrm>
            <a:off x="548640" y="5239512"/>
            <a:ext cx="384048" cy="384048"/>
          </a:xfrm>
          <a:prstGeom prst="ellipse">
            <a:avLst/>
          </a:prstGeom>
          <a:solidFill>
            <a:srgbClr val="DCE6F2"/>
          </a:solidFill>
          <a:ln/>
        </p:spPr>
      </p:sp>
      <p:sp>
        <p:nvSpPr>
          <p:cNvPr id="35" name="Text 33"/>
          <p:cNvSpPr/>
          <p:nvPr/>
        </p:nvSpPr>
        <p:spPr>
          <a:xfrm>
            <a:off x="548640" y="5239512"/>
            <a:ext cx="384048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500" b="1" dirty="0">
                <a:solidFill>
                  <a:srgbClr val="0A162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…</a:t>
            </a:r>
            <a:endParaRPr lang="en-US" sz="1500" dirty="0"/>
          </a:p>
        </p:txBody>
      </p:sp>
      <p:sp>
        <p:nvSpPr>
          <p:cNvPr id="36" name="Text 34"/>
          <p:cNvSpPr/>
          <p:nvPr/>
        </p:nvSpPr>
        <p:spPr>
          <a:xfrm>
            <a:off x="1097280" y="5184648"/>
            <a:ext cx="8229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M7</a:t>
            </a:r>
            <a:endParaRPr lang="en-US" sz="1300" dirty="0"/>
          </a:p>
        </p:txBody>
      </p:sp>
      <p:sp>
        <p:nvSpPr>
          <p:cNvPr id="37" name="Text 35"/>
          <p:cNvSpPr/>
          <p:nvPr/>
        </p:nvSpPr>
        <p:spPr>
          <a:xfrm>
            <a:off x="1965960" y="5184648"/>
            <a:ext cx="237744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VM Bootstrap</a:t>
            </a:r>
            <a:endParaRPr lang="en-US" sz="1300" dirty="0"/>
          </a:p>
        </p:txBody>
      </p:sp>
      <p:sp>
        <p:nvSpPr>
          <p:cNvPr id="38" name="Text 36"/>
          <p:cNvSpPr/>
          <p:nvPr/>
        </p:nvSpPr>
        <p:spPr>
          <a:xfrm>
            <a:off x="4434840" y="5184648"/>
            <a:ext cx="717804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Capsule loading → Tripod fleet → ACL → ok&gt; REPL</a:t>
            </a:r>
            <a:endParaRPr lang="en-US" sz="1200" dirty="0"/>
          </a:p>
        </p:txBody>
      </p:sp>
      <p:sp>
        <p:nvSpPr>
          <p:cNvPr id="39" name="Text 37"/>
          <p:cNvSpPr/>
          <p:nvPr/>
        </p:nvSpPr>
        <p:spPr>
          <a:xfrm>
            <a:off x="548640" y="5806440"/>
            <a:ext cx="110642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i="1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M0–M5 complete, verified via QEMU/OVMF, three-arch tested. M7.1 (current frontier): capsule birth protocol, Tripod multi-VM fleet, word-level ACL.</a:t>
            </a:r>
            <a:endParaRPr lang="en-US" sz="1150" dirty="0"/>
          </a:p>
        </p:txBody>
      </p:sp>
      <p:sp>
        <p:nvSpPr>
          <p:cNvPr id="40" name="Text 38"/>
          <p:cNvSpPr/>
          <p:nvPr/>
        </p:nvSpPr>
        <p:spPr>
          <a:xfrm>
            <a:off x="548640" y="6510528"/>
            <a:ext cx="7315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StarForth — Technical Deep Dive</a:t>
            </a:r>
            <a:endParaRPr lang="en-US" sz="900" dirty="0"/>
          </a:p>
        </p:txBody>
      </p:sp>
      <p:sp>
        <p:nvSpPr>
          <p:cNvPr id="41" name="Text 39"/>
          <p:cNvSpPr/>
          <p:nvPr/>
        </p:nvSpPr>
        <p:spPr>
          <a:xfrm>
            <a:off x="11612880" y="6510528"/>
            <a:ext cx="3657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15</a:t>
            </a:r>
            <a:endParaRPr lang="en-US" sz="9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bg>
      <p:bgPr>
        <a:solidFill>
          <a:srgbClr val="F4F6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457200"/>
            <a:ext cx="110642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spc="100" kern="0" dirty="0">
                <a:solidFill>
                  <a:srgbClr val="9A7B1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MEMORY LAYOUT &amp; CAPSULE SYSTEM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548640" y="749808"/>
            <a:ext cx="110642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Content-addressed, immutable initialization payloads</a:t>
            </a:r>
            <a:endParaRPr lang="en-US" sz="3000" dirty="0"/>
          </a:p>
        </p:txBody>
      </p:sp>
      <p:sp>
        <p:nvSpPr>
          <p:cNvPr id="4" name="Text 2"/>
          <p:cNvSpPr/>
          <p:nvPr/>
        </p:nvSpPr>
        <p:spPr>
          <a:xfrm>
            <a:off x="548640" y="1737360"/>
            <a:ext cx="53035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Kernel memory layout</a:t>
            </a:r>
            <a:endParaRPr lang="en-US" sz="1400" dirty="0"/>
          </a:p>
        </p:txBody>
      </p:sp>
      <p:sp>
        <p:nvSpPr>
          <p:cNvPr id="5" name="Text 3"/>
          <p:cNvSpPr/>
          <p:nvPr/>
        </p:nvSpPr>
        <p:spPr>
          <a:xfrm>
            <a:off x="548640" y="2148840"/>
            <a:ext cx="530352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 16MB kernel heap (kmalloc)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548640" y="2578608"/>
            <a:ext cx="530352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 Block RAM: LBN 0–991 (1MB dedicated)</a:t>
            </a:r>
            <a:endParaRPr lang="en-US" sz="1200" dirty="0"/>
          </a:p>
        </p:txBody>
      </p:sp>
      <p:sp>
        <p:nvSpPr>
          <p:cNvPr id="7" name="Text 5"/>
          <p:cNvSpPr/>
          <p:nvPr/>
        </p:nvSpPr>
        <p:spPr>
          <a:xfrm>
            <a:off x="548640" y="3008376"/>
            <a:ext cx="530352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 Kernel ramdrive: LBN 2048–3071 (1MB)</a:t>
            </a:r>
            <a:endParaRPr lang="en-US" sz="1200" dirty="0"/>
          </a:p>
        </p:txBody>
      </p:sp>
      <p:sp>
        <p:nvSpPr>
          <p:cNvPr id="8" name="Text 6"/>
          <p:cNvSpPr/>
          <p:nvPr/>
        </p:nvSpPr>
        <p:spPr>
          <a:xfrm>
            <a:off x="548640" y="3438144"/>
            <a:ext cx="530352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 LBN 2048 = init.4th entry point</a:t>
            </a:r>
            <a:endParaRPr lang="en-US" sz="1200" dirty="0"/>
          </a:p>
        </p:txBody>
      </p:sp>
      <p:sp>
        <p:nvSpPr>
          <p:cNvPr id="9" name="Text 7"/>
          <p:cNvSpPr/>
          <p:nvPr/>
        </p:nvSpPr>
        <p:spPr>
          <a:xfrm>
            <a:off x="548640" y="3867912"/>
            <a:ext cx="530352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 Hosted VM: 5MB total, dictionary = first 2MB</a:t>
            </a:r>
            <a:endParaRPr lang="en-US" sz="1200" dirty="0"/>
          </a:p>
        </p:txBody>
      </p:sp>
      <p:sp>
        <p:nvSpPr>
          <p:cNvPr id="10" name="Text 8"/>
          <p:cNvSpPr/>
          <p:nvPr/>
        </p:nvSpPr>
        <p:spPr>
          <a:xfrm>
            <a:off x="6263640" y="1737360"/>
            <a:ext cx="53949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Capsule birth protocol</a:t>
            </a:r>
            <a:endParaRPr lang="en-US" sz="1400" dirty="0"/>
          </a:p>
        </p:txBody>
      </p:sp>
      <p:sp>
        <p:nvSpPr>
          <p:cNvPr id="11" name="Text 9"/>
          <p:cNvSpPr/>
          <p:nvPr/>
        </p:nvSpPr>
        <p:spPr>
          <a:xfrm>
            <a:off x="6263640" y="2148840"/>
            <a:ext cx="53949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1.  Locate capsule by name</a:t>
            </a:r>
            <a:endParaRPr lang="en-US" sz="1200" dirty="0"/>
          </a:p>
        </p:txBody>
      </p:sp>
      <p:sp>
        <p:nvSpPr>
          <p:cNvPr id="12" name="Text 10"/>
          <p:cNvSpPr/>
          <p:nvPr/>
        </p:nvSpPr>
        <p:spPr>
          <a:xfrm>
            <a:off x="6263640" y="2514600"/>
            <a:ext cx="53949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2.  Validate XXHash64 content hash</a:t>
            </a:r>
            <a:endParaRPr lang="en-US" sz="1200" dirty="0"/>
          </a:p>
        </p:txBody>
      </p:sp>
      <p:sp>
        <p:nvSpPr>
          <p:cNvPr id="13" name="Text 11"/>
          <p:cNvSpPr/>
          <p:nvPr/>
        </p:nvSpPr>
        <p:spPr>
          <a:xfrm>
            <a:off x="6263640" y="2880360"/>
            <a:ext cx="53949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3.  Allocate VM ID</a:t>
            </a:r>
            <a:endParaRPr lang="en-US" sz="1200" dirty="0"/>
          </a:p>
        </p:txBody>
      </p:sp>
      <p:sp>
        <p:nvSpPr>
          <p:cNvPr id="14" name="Text 12"/>
          <p:cNvSpPr/>
          <p:nvPr/>
        </p:nvSpPr>
        <p:spPr>
          <a:xfrm>
            <a:off x="6263640" y="3246120"/>
            <a:ext cx="53949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4.  Execute IDENTITY (capsule code)</a:t>
            </a:r>
            <a:endParaRPr lang="en-US" sz="1200" dirty="0"/>
          </a:p>
        </p:txBody>
      </p:sp>
      <p:sp>
        <p:nvSpPr>
          <p:cNvPr id="15" name="Text 13"/>
          <p:cNvSpPr/>
          <p:nvPr/>
        </p:nvSpPr>
        <p:spPr>
          <a:xfrm>
            <a:off x="6263640" y="3611880"/>
            <a:ext cx="53949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5.  Execute PERSONALITY (block 1, ramdrive)</a:t>
            </a:r>
            <a:endParaRPr lang="en-US" sz="1200" dirty="0"/>
          </a:p>
        </p:txBody>
      </p:sp>
      <p:sp>
        <p:nvSpPr>
          <p:cNvPr id="16" name="Text 14"/>
          <p:cNvSpPr/>
          <p:nvPr/>
        </p:nvSpPr>
        <p:spPr>
          <a:xfrm>
            <a:off x="6263640" y="3977640"/>
            <a:ext cx="53949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6.  Log parity record (VM ID + hash + dict hash)</a:t>
            </a:r>
            <a:endParaRPr lang="en-US" sz="1200" dirty="0"/>
          </a:p>
        </p:txBody>
      </p:sp>
      <p:sp>
        <p:nvSpPr>
          <p:cNvPr id="17" name="Shape 15"/>
          <p:cNvSpPr/>
          <p:nvPr/>
        </p:nvSpPr>
        <p:spPr>
          <a:xfrm>
            <a:off x="548640" y="4709160"/>
            <a:ext cx="11064240" cy="1051560"/>
          </a:xfrm>
          <a:prstGeom prst="roundRect">
            <a:avLst>
              <a:gd name="adj" fmla="val 5217"/>
            </a:avLst>
          </a:prstGeom>
          <a:solidFill>
            <a:srgbClr val="0A1628"/>
          </a:solidFill>
          <a:ln/>
          <a:effectLst>
            <a:outerShdw sx="100000" sy="100000" kx="0" ky="0" algn="bl" rotWithShape="0" blurRad="76200" dist="25400" dir="5400000">
              <a:srgbClr val="1B2A4A">
                <a:alpha val="18000"/>
              </a:srgbClr>
            </a:outerShdw>
          </a:effectLst>
        </p:spPr>
      </p:sp>
      <p:sp>
        <p:nvSpPr>
          <p:cNvPr id="18" name="Text 16"/>
          <p:cNvSpPr/>
          <p:nvPr/>
        </p:nvSpPr>
        <p:spPr>
          <a:xfrm>
            <a:off x="868680" y="4892040"/>
            <a:ext cx="1042416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5000"/>
              </a:lnSpc>
              <a:buNone/>
            </a:pPr>
            <a:r>
              <a:rPr lang="en-US" sz="1200" dirty="0">
                <a:solidFill>
                  <a:srgbClr val="9FC6E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Capsule taxonomy: (m) MAMA_INIT — exactly one · (p) PRODUCTION — truth-bearing baby-VM initializers · (e) EXPERIMENT — DoE workload-only. Content-addressed via XXHash64: any mutation is detectable by construction.</a:t>
            </a:r>
            <a:endParaRPr lang="en-US" sz="1200" dirty="0"/>
          </a:p>
        </p:txBody>
      </p:sp>
      <p:sp>
        <p:nvSpPr>
          <p:cNvPr id="19" name="Text 17"/>
          <p:cNvSpPr/>
          <p:nvPr/>
        </p:nvSpPr>
        <p:spPr>
          <a:xfrm>
            <a:off x="548640" y="6510528"/>
            <a:ext cx="7315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StarForth — Technical Deep Dive</a:t>
            </a:r>
            <a:endParaRPr lang="en-US" sz="900" dirty="0"/>
          </a:p>
        </p:txBody>
      </p:sp>
      <p:sp>
        <p:nvSpPr>
          <p:cNvPr id="20" name="Text 18"/>
          <p:cNvSpPr/>
          <p:nvPr/>
        </p:nvSpPr>
        <p:spPr>
          <a:xfrm>
            <a:off x="11612880" y="6510528"/>
            <a:ext cx="3657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16</a:t>
            </a:r>
            <a:endParaRPr lang="en-US" sz="9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bg>
      <p:bgPr>
        <a:solidFill>
          <a:srgbClr val="0A162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22960" y="1920240"/>
            <a:ext cx="2743200" cy="11887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200" b="1" dirty="0">
                <a:solidFill>
                  <a:srgbClr val="F2C96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IV</a:t>
            </a:r>
            <a:endParaRPr lang="en-US" sz="7200" dirty="0"/>
          </a:p>
        </p:txBody>
      </p:sp>
      <p:sp>
        <p:nvSpPr>
          <p:cNvPr id="3" name="Text 1"/>
          <p:cNvSpPr/>
          <p:nvPr/>
        </p:nvSpPr>
        <p:spPr>
          <a:xfrm>
            <a:off x="822960" y="3246120"/>
            <a:ext cx="1005840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Tripod</a:t>
            </a:r>
            <a:endParaRPr lang="en-US" sz="3400" dirty="0"/>
          </a:p>
        </p:txBody>
      </p:sp>
      <p:sp>
        <p:nvSpPr>
          <p:cNvPr id="4" name="Text 2"/>
          <p:cNvSpPr/>
          <p:nvPr/>
        </p:nvSpPr>
        <p:spPr>
          <a:xfrm>
            <a:off x="822960" y="4023360"/>
            <a:ext cx="96012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dirty="0">
                <a:solidFill>
                  <a:srgbClr val="9FC6E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Hera / Hermes / Artemis — the multi-VM fleet and its conservation law</a:t>
            </a:r>
            <a:endParaRPr lang="en-US" sz="1500" dirty="0"/>
          </a:p>
        </p:txBody>
      </p:sp>
      <p:sp>
        <p:nvSpPr>
          <p:cNvPr id="5" name="Text 3"/>
          <p:cNvSpPr/>
          <p:nvPr/>
        </p:nvSpPr>
        <p:spPr>
          <a:xfrm>
            <a:off x="548640" y="6510528"/>
            <a:ext cx="7315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E86A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StarForth — Technical Deep Dive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11612880" y="6510528"/>
            <a:ext cx="3657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E86A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17</a:t>
            </a:r>
            <a:endParaRPr lang="en-US" sz="9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bg>
      <p:bgPr>
        <a:solidFill>
          <a:srgbClr val="F4F6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457200"/>
            <a:ext cx="110642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spc="100" kern="0" dirty="0">
                <a:solidFill>
                  <a:srgbClr val="9A7B1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THREE ROLES, NO OVERLAP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548640" y="749808"/>
            <a:ext cx="110642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Capability-based dispatch, always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548640" y="1783080"/>
            <a:ext cx="566928" cy="566928"/>
          </a:xfrm>
          <a:prstGeom prst="ellipse">
            <a:avLst/>
          </a:prstGeom>
          <a:solidFill>
            <a:srgbClr val="F2C96A"/>
          </a:solidFill>
          <a:ln/>
        </p:spPr>
      </p:sp>
      <p:sp>
        <p:nvSpPr>
          <p:cNvPr id="5" name="Text 3"/>
          <p:cNvSpPr/>
          <p:nvPr/>
        </p:nvSpPr>
        <p:spPr>
          <a:xfrm>
            <a:off x="548640" y="1783080"/>
            <a:ext cx="566928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000" b="1" dirty="0">
                <a:solidFill>
                  <a:srgbClr val="0A162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</a:t>
            </a:r>
            <a:endParaRPr lang="en-US" sz="2000" dirty="0"/>
          </a:p>
        </p:txBody>
      </p:sp>
      <p:sp>
        <p:nvSpPr>
          <p:cNvPr id="6" name="Text 4"/>
          <p:cNvSpPr/>
          <p:nvPr/>
        </p:nvSpPr>
        <p:spPr>
          <a:xfrm>
            <a:off x="1325880" y="1728216"/>
            <a:ext cx="393192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5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Hera — VM-HERA=0</a:t>
            </a:r>
            <a:endParaRPr lang="en-US" sz="1450" dirty="0"/>
          </a:p>
        </p:txBody>
      </p:sp>
      <p:sp>
        <p:nvSpPr>
          <p:cNvPr id="7" name="Text 5"/>
          <p:cNvSpPr/>
          <p:nvPr/>
        </p:nvSpPr>
        <p:spPr>
          <a:xfrm>
            <a:off x="5394960" y="1728216"/>
            <a:ext cx="621792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Governor. Spawns, manages, reaps VMs. Does not do work.</a:t>
            </a:r>
            <a:endParaRPr lang="en-US" sz="1250" dirty="0"/>
          </a:p>
        </p:txBody>
      </p:sp>
      <p:sp>
        <p:nvSpPr>
          <p:cNvPr id="8" name="Shape 6"/>
          <p:cNvSpPr/>
          <p:nvPr/>
        </p:nvSpPr>
        <p:spPr>
          <a:xfrm>
            <a:off x="548640" y="2560320"/>
            <a:ext cx="566928" cy="566928"/>
          </a:xfrm>
          <a:prstGeom prst="ellipse">
            <a:avLst/>
          </a:prstGeom>
          <a:solidFill>
            <a:srgbClr val="9FC6E8"/>
          </a:solidFill>
          <a:ln/>
        </p:spPr>
      </p:sp>
      <p:sp>
        <p:nvSpPr>
          <p:cNvPr id="9" name="Text 7"/>
          <p:cNvSpPr/>
          <p:nvPr/>
        </p:nvSpPr>
        <p:spPr>
          <a:xfrm>
            <a:off x="548640" y="2560320"/>
            <a:ext cx="566928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000" b="1" dirty="0">
                <a:solidFill>
                  <a:srgbClr val="0A162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</a:t>
            </a:r>
            <a:endParaRPr lang="en-US" sz="2000" dirty="0"/>
          </a:p>
        </p:txBody>
      </p:sp>
      <p:sp>
        <p:nvSpPr>
          <p:cNvPr id="10" name="Text 8"/>
          <p:cNvSpPr/>
          <p:nvPr/>
        </p:nvSpPr>
        <p:spPr>
          <a:xfrm>
            <a:off x="1325880" y="2505456"/>
            <a:ext cx="393192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5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Hermes — VM-HERMES=1</a:t>
            </a:r>
            <a:endParaRPr lang="en-US" sz="1450" dirty="0"/>
          </a:p>
        </p:txBody>
      </p:sp>
      <p:sp>
        <p:nvSpPr>
          <p:cNvPr id="11" name="Text 9"/>
          <p:cNvSpPr/>
          <p:nvPr/>
        </p:nvSpPr>
        <p:spPr>
          <a:xfrm>
            <a:off x="5394960" y="2505456"/>
            <a:ext cx="621792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Messenger. Moves events between VMs. Does not store anything.</a:t>
            </a:r>
            <a:endParaRPr lang="en-US" sz="1250" dirty="0"/>
          </a:p>
        </p:txBody>
      </p:sp>
      <p:sp>
        <p:nvSpPr>
          <p:cNvPr id="12" name="Shape 10"/>
          <p:cNvSpPr/>
          <p:nvPr/>
        </p:nvSpPr>
        <p:spPr>
          <a:xfrm>
            <a:off x="548640" y="3337560"/>
            <a:ext cx="566928" cy="566928"/>
          </a:xfrm>
          <a:prstGeom prst="ellipse">
            <a:avLst/>
          </a:prstGeom>
          <a:solidFill>
            <a:srgbClr val="DCE6F2"/>
          </a:solidFill>
          <a:ln/>
        </p:spPr>
      </p:sp>
      <p:sp>
        <p:nvSpPr>
          <p:cNvPr id="13" name="Text 11"/>
          <p:cNvSpPr/>
          <p:nvPr/>
        </p:nvSpPr>
        <p:spPr>
          <a:xfrm>
            <a:off x="548640" y="3337560"/>
            <a:ext cx="566928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000" b="1" dirty="0">
                <a:solidFill>
                  <a:srgbClr val="0A162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</a:t>
            </a:r>
            <a:endParaRPr lang="en-US" sz="2000" dirty="0"/>
          </a:p>
        </p:txBody>
      </p:sp>
      <p:sp>
        <p:nvSpPr>
          <p:cNvPr id="14" name="Text 12"/>
          <p:cNvSpPr/>
          <p:nvPr/>
        </p:nvSpPr>
        <p:spPr>
          <a:xfrm>
            <a:off x="1325880" y="3282696"/>
            <a:ext cx="393192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5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Artemis — VM-ARTEMIS=2</a:t>
            </a:r>
            <a:endParaRPr lang="en-US" sz="1450" dirty="0"/>
          </a:p>
        </p:txBody>
      </p:sp>
      <p:sp>
        <p:nvSpPr>
          <p:cNvPr id="15" name="Text 13"/>
          <p:cNvSpPr/>
          <p:nvPr/>
        </p:nvSpPr>
        <p:spPr>
          <a:xfrm>
            <a:off x="5394960" y="3282696"/>
            <a:ext cx="621792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Memory. Owns block storage/persistence. Does not route anything.</a:t>
            </a:r>
            <a:endParaRPr lang="en-US" sz="1250" dirty="0"/>
          </a:p>
        </p:txBody>
      </p:sp>
      <p:sp>
        <p:nvSpPr>
          <p:cNvPr id="16" name="Shape 14"/>
          <p:cNvSpPr/>
          <p:nvPr/>
        </p:nvSpPr>
        <p:spPr>
          <a:xfrm>
            <a:off x="548640" y="4206240"/>
            <a:ext cx="11064240" cy="1874520"/>
          </a:xfrm>
          <a:prstGeom prst="roundRect">
            <a:avLst>
              <a:gd name="adj" fmla="val 2927"/>
            </a:avLst>
          </a:prstGeom>
          <a:solidFill>
            <a:srgbClr val="0A1628"/>
          </a:solidFill>
          <a:ln/>
          <a:effectLst>
            <a:outerShdw sx="100000" sy="100000" kx="0" ky="0" algn="bl" rotWithShape="0" blurRad="76200" dist="25400" dir="5400000">
              <a:srgbClr val="1B2A4A">
                <a:alpha val="18000"/>
              </a:srgbClr>
            </a:outerShdw>
          </a:effectLst>
        </p:spPr>
      </p:sp>
      <p:sp>
        <p:nvSpPr>
          <p:cNvPr id="17" name="Text 15"/>
          <p:cNvSpPr/>
          <p:nvPr/>
        </p:nvSpPr>
        <p:spPr>
          <a:xfrm>
            <a:off x="914400" y="4434840"/>
            <a:ext cx="1033272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1450" i="1" dirty="0">
                <a:solidFill>
                  <a:srgbClr val="F2C96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“If you find yourself putting event dispatch logic in Artemis, or storage logic in Hermes, or work execution logic in Hera — stop. You have the wrong VM.”</a:t>
            </a:r>
            <a:endParaRPr lang="en-US" sz="1450" dirty="0"/>
          </a:p>
        </p:txBody>
      </p:sp>
      <p:sp>
        <p:nvSpPr>
          <p:cNvPr id="18" name="Text 16"/>
          <p:cNvSpPr/>
          <p:nvPr/>
        </p:nvSpPr>
        <p:spPr>
          <a:xfrm>
            <a:off x="914400" y="5166360"/>
            <a:ext cx="1033272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1250" dirty="0">
                <a:solidFill>
                  <a:srgbClr val="9FC6E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Dispatch is capability-based on work type — Block I/O → Artemis, Event emit/drain → Hermes, VM lifecycle → Hera. There is no routing algorithm, and never “send to the hottest VM.”</a:t>
            </a:r>
            <a:endParaRPr lang="en-US" sz="1250" dirty="0"/>
          </a:p>
        </p:txBody>
      </p:sp>
      <p:sp>
        <p:nvSpPr>
          <p:cNvPr id="19" name="Text 17"/>
          <p:cNvSpPr/>
          <p:nvPr/>
        </p:nvSpPr>
        <p:spPr>
          <a:xfrm>
            <a:off x="548640" y="6510528"/>
            <a:ext cx="7315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StarForth — Technical Deep Dive</a:t>
            </a:r>
            <a:endParaRPr lang="en-US" sz="900" dirty="0"/>
          </a:p>
        </p:txBody>
      </p:sp>
      <p:sp>
        <p:nvSpPr>
          <p:cNvPr id="20" name="Text 18"/>
          <p:cNvSpPr/>
          <p:nvPr/>
        </p:nvSpPr>
        <p:spPr>
          <a:xfrm>
            <a:off x="11612880" y="6510528"/>
            <a:ext cx="3657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18</a:t>
            </a:r>
            <a:endParaRPr lang="en-US" sz="9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4F6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457200"/>
            <a:ext cx="110642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spc="100" kern="0" dirty="0">
                <a:solidFill>
                  <a:srgbClr val="9A7B1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AGENDA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548640" y="749808"/>
            <a:ext cx="110642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Seven parts, roughly in dependency order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548640" y="1737360"/>
            <a:ext cx="502920" cy="502920"/>
          </a:xfrm>
          <a:prstGeom prst="ellipse">
            <a:avLst/>
          </a:prstGeom>
          <a:solidFill>
            <a:srgbClr val="13294D"/>
          </a:solidFill>
          <a:ln/>
        </p:spPr>
      </p:sp>
      <p:sp>
        <p:nvSpPr>
          <p:cNvPr id="5" name="Text 3"/>
          <p:cNvSpPr/>
          <p:nvPr/>
        </p:nvSpPr>
        <p:spPr>
          <a:xfrm>
            <a:off x="548640" y="1737360"/>
            <a:ext cx="5029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F2C96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</a:t>
            </a:r>
            <a:endParaRPr lang="en-US" sz="1600" dirty="0"/>
          </a:p>
        </p:txBody>
      </p:sp>
      <p:sp>
        <p:nvSpPr>
          <p:cNvPr id="6" name="Text 4"/>
          <p:cNvSpPr/>
          <p:nvPr/>
        </p:nvSpPr>
        <p:spPr>
          <a:xfrm>
            <a:off x="1234440" y="1709928"/>
            <a:ext cx="35661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Formal Foundations</a:t>
            </a:r>
            <a:endParaRPr lang="en-US" sz="1500" dirty="0"/>
          </a:p>
        </p:txBody>
      </p:sp>
      <p:sp>
        <p:nvSpPr>
          <p:cNvPr id="7" name="Text 5"/>
          <p:cNvSpPr/>
          <p:nvPr/>
        </p:nvSpPr>
        <p:spPr>
          <a:xfrm>
            <a:off x="4937760" y="1709928"/>
            <a:ext cx="67208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mathematical model and vocabulary everything else builds on</a:t>
            </a:r>
            <a:endParaRPr lang="en-US" sz="1250" dirty="0"/>
          </a:p>
        </p:txBody>
      </p:sp>
      <p:sp>
        <p:nvSpPr>
          <p:cNvPr id="8" name="Shape 6"/>
          <p:cNvSpPr/>
          <p:nvPr/>
        </p:nvSpPr>
        <p:spPr>
          <a:xfrm>
            <a:off x="548640" y="2386584"/>
            <a:ext cx="502920" cy="502920"/>
          </a:xfrm>
          <a:prstGeom prst="ellipse">
            <a:avLst/>
          </a:prstGeom>
          <a:solidFill>
            <a:srgbClr val="13294D"/>
          </a:solidFill>
          <a:ln/>
        </p:spPr>
      </p:sp>
      <p:sp>
        <p:nvSpPr>
          <p:cNvPr id="9" name="Text 7"/>
          <p:cNvSpPr/>
          <p:nvPr/>
        </p:nvSpPr>
        <p:spPr>
          <a:xfrm>
            <a:off x="548640" y="2386584"/>
            <a:ext cx="5029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F2C96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II</a:t>
            </a:r>
            <a:endParaRPr lang="en-US" sz="1600" dirty="0"/>
          </a:p>
        </p:txBody>
      </p:sp>
      <p:sp>
        <p:nvSpPr>
          <p:cNvPr id="10" name="Text 8"/>
          <p:cNvSpPr/>
          <p:nvPr/>
        </p:nvSpPr>
        <p:spPr>
          <a:xfrm>
            <a:off x="1234440" y="2359152"/>
            <a:ext cx="35661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VM &amp; Physics Runtime</a:t>
            </a:r>
            <a:endParaRPr lang="en-US" sz="1500" dirty="0"/>
          </a:p>
        </p:txBody>
      </p:sp>
      <p:sp>
        <p:nvSpPr>
          <p:cNvPr id="11" name="Text 9"/>
          <p:cNvSpPr/>
          <p:nvPr/>
        </p:nvSpPr>
        <p:spPr>
          <a:xfrm>
            <a:off x="4937760" y="2359152"/>
            <a:ext cx="67208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7 feedback loops, and the 90-run determinism campaign</a:t>
            </a:r>
            <a:endParaRPr lang="en-US" sz="1250" dirty="0"/>
          </a:p>
        </p:txBody>
      </p:sp>
      <p:sp>
        <p:nvSpPr>
          <p:cNvPr id="12" name="Shape 10"/>
          <p:cNvSpPr/>
          <p:nvPr/>
        </p:nvSpPr>
        <p:spPr>
          <a:xfrm>
            <a:off x="548640" y="3035808"/>
            <a:ext cx="502920" cy="502920"/>
          </a:xfrm>
          <a:prstGeom prst="ellipse">
            <a:avLst/>
          </a:prstGeom>
          <a:solidFill>
            <a:srgbClr val="13294D"/>
          </a:solidFill>
          <a:ln/>
        </p:spPr>
      </p:sp>
      <p:sp>
        <p:nvSpPr>
          <p:cNvPr id="13" name="Text 11"/>
          <p:cNvSpPr/>
          <p:nvPr/>
        </p:nvSpPr>
        <p:spPr>
          <a:xfrm>
            <a:off x="548640" y="3035808"/>
            <a:ext cx="5029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F2C96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III</a:t>
            </a:r>
            <a:endParaRPr lang="en-US" sz="1600" dirty="0"/>
          </a:p>
        </p:txBody>
      </p:sp>
      <p:sp>
        <p:nvSpPr>
          <p:cNvPr id="14" name="Text 12"/>
          <p:cNvSpPr/>
          <p:nvPr/>
        </p:nvSpPr>
        <p:spPr>
          <a:xfrm>
            <a:off x="1234440" y="3008376"/>
            <a:ext cx="35661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LithosAnanke Kernel</a:t>
            </a:r>
            <a:endParaRPr lang="en-US" sz="1500" dirty="0"/>
          </a:p>
        </p:txBody>
      </p:sp>
      <p:sp>
        <p:nvSpPr>
          <p:cNvPr id="15" name="Text 13"/>
          <p:cNvSpPr/>
          <p:nvPr/>
        </p:nvSpPr>
        <p:spPr>
          <a:xfrm>
            <a:off x="4937760" y="3008376"/>
            <a:ext cx="67208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Bare-metal boot, memory layout, the capsule system</a:t>
            </a:r>
            <a:endParaRPr lang="en-US" sz="1250" dirty="0"/>
          </a:p>
        </p:txBody>
      </p:sp>
      <p:sp>
        <p:nvSpPr>
          <p:cNvPr id="16" name="Shape 14"/>
          <p:cNvSpPr/>
          <p:nvPr/>
        </p:nvSpPr>
        <p:spPr>
          <a:xfrm>
            <a:off x="548640" y="3685032"/>
            <a:ext cx="502920" cy="502920"/>
          </a:xfrm>
          <a:prstGeom prst="ellipse">
            <a:avLst/>
          </a:prstGeom>
          <a:solidFill>
            <a:srgbClr val="13294D"/>
          </a:solidFill>
          <a:ln/>
        </p:spPr>
      </p:sp>
      <p:sp>
        <p:nvSpPr>
          <p:cNvPr id="17" name="Text 15"/>
          <p:cNvSpPr/>
          <p:nvPr/>
        </p:nvSpPr>
        <p:spPr>
          <a:xfrm>
            <a:off x="548640" y="3685032"/>
            <a:ext cx="5029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F2C96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IV</a:t>
            </a:r>
            <a:endParaRPr lang="en-US" sz="1600" dirty="0"/>
          </a:p>
        </p:txBody>
      </p:sp>
      <p:sp>
        <p:nvSpPr>
          <p:cNvPr id="18" name="Text 16"/>
          <p:cNvSpPr/>
          <p:nvPr/>
        </p:nvSpPr>
        <p:spPr>
          <a:xfrm>
            <a:off x="1234440" y="3657600"/>
            <a:ext cx="35661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Tripod</a:t>
            </a:r>
            <a:endParaRPr lang="en-US" sz="1500" dirty="0"/>
          </a:p>
        </p:txBody>
      </p:sp>
      <p:sp>
        <p:nvSpPr>
          <p:cNvPr id="19" name="Text 17"/>
          <p:cNvSpPr/>
          <p:nvPr/>
        </p:nvSpPr>
        <p:spPr>
          <a:xfrm>
            <a:off x="4937760" y="3657600"/>
            <a:ext cx="67208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Hera / Hermes / Artemis — the multi-VM fleet and its conservation law</a:t>
            </a:r>
            <a:endParaRPr lang="en-US" sz="1250" dirty="0"/>
          </a:p>
        </p:txBody>
      </p:sp>
      <p:sp>
        <p:nvSpPr>
          <p:cNvPr id="20" name="Shape 18"/>
          <p:cNvSpPr/>
          <p:nvPr/>
        </p:nvSpPr>
        <p:spPr>
          <a:xfrm>
            <a:off x="548640" y="4334256"/>
            <a:ext cx="502920" cy="502920"/>
          </a:xfrm>
          <a:prstGeom prst="ellipse">
            <a:avLst/>
          </a:prstGeom>
          <a:solidFill>
            <a:srgbClr val="13294D"/>
          </a:solidFill>
          <a:ln/>
        </p:spPr>
      </p:sp>
      <p:sp>
        <p:nvSpPr>
          <p:cNvPr id="21" name="Text 19"/>
          <p:cNvSpPr/>
          <p:nvPr/>
        </p:nvSpPr>
        <p:spPr>
          <a:xfrm>
            <a:off x="548640" y="4334256"/>
            <a:ext cx="5029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F2C96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</a:t>
            </a:r>
            <a:endParaRPr lang="en-US" sz="1600" dirty="0"/>
          </a:p>
        </p:txBody>
      </p:sp>
      <p:sp>
        <p:nvSpPr>
          <p:cNvPr id="22" name="Text 20"/>
          <p:cNvSpPr/>
          <p:nvPr/>
        </p:nvSpPr>
        <p:spPr>
          <a:xfrm>
            <a:off x="1234440" y="4306824"/>
            <a:ext cx="35661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Word-Level ACL</a:t>
            </a:r>
            <a:endParaRPr lang="en-US" sz="1500" dirty="0"/>
          </a:p>
        </p:txBody>
      </p:sp>
      <p:sp>
        <p:nvSpPr>
          <p:cNvPr id="23" name="Text 21"/>
          <p:cNvSpPr/>
          <p:nvPr/>
        </p:nvSpPr>
        <p:spPr>
          <a:xfrm>
            <a:off x="4937760" y="4306824"/>
            <a:ext cx="67208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Access control, and the campaign that found and fixed a 65% regression</a:t>
            </a:r>
            <a:endParaRPr lang="en-US" sz="1250" dirty="0"/>
          </a:p>
        </p:txBody>
      </p:sp>
      <p:sp>
        <p:nvSpPr>
          <p:cNvPr id="24" name="Shape 22"/>
          <p:cNvSpPr/>
          <p:nvPr/>
        </p:nvSpPr>
        <p:spPr>
          <a:xfrm>
            <a:off x="548640" y="4983480"/>
            <a:ext cx="502920" cy="502920"/>
          </a:xfrm>
          <a:prstGeom prst="ellipse">
            <a:avLst/>
          </a:prstGeom>
          <a:solidFill>
            <a:srgbClr val="13294D"/>
          </a:solidFill>
          <a:ln/>
        </p:spPr>
      </p:sp>
      <p:sp>
        <p:nvSpPr>
          <p:cNvPr id="25" name="Text 23"/>
          <p:cNvSpPr/>
          <p:nvPr/>
        </p:nvSpPr>
        <p:spPr>
          <a:xfrm>
            <a:off x="548640" y="4983480"/>
            <a:ext cx="5029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F2C96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VI</a:t>
            </a:r>
            <a:endParaRPr lang="en-US" sz="1600" dirty="0"/>
          </a:p>
        </p:txBody>
      </p:sp>
      <p:sp>
        <p:nvSpPr>
          <p:cNvPr id="26" name="Text 24"/>
          <p:cNvSpPr/>
          <p:nvPr/>
        </p:nvSpPr>
        <p:spPr>
          <a:xfrm>
            <a:off x="1234440" y="4956048"/>
            <a:ext cx="35661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Cross-ISA DoE</a:t>
            </a:r>
            <a:endParaRPr lang="en-US" sz="1500" dirty="0"/>
          </a:p>
        </p:txBody>
      </p:sp>
      <p:sp>
        <p:nvSpPr>
          <p:cNvPr id="27" name="Text 25"/>
          <p:cNvSpPr/>
          <p:nvPr/>
        </p:nvSpPr>
        <p:spPr>
          <a:xfrm>
            <a:off x="4937760" y="4956048"/>
            <a:ext cx="67208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bare-metal determinism campaign across three CPU architectures</a:t>
            </a:r>
            <a:endParaRPr lang="en-US" sz="1250" dirty="0"/>
          </a:p>
        </p:txBody>
      </p:sp>
      <p:sp>
        <p:nvSpPr>
          <p:cNvPr id="28" name="Shape 26"/>
          <p:cNvSpPr/>
          <p:nvPr/>
        </p:nvSpPr>
        <p:spPr>
          <a:xfrm>
            <a:off x="548640" y="5632704"/>
            <a:ext cx="502920" cy="502920"/>
          </a:xfrm>
          <a:prstGeom prst="ellipse">
            <a:avLst/>
          </a:prstGeom>
          <a:solidFill>
            <a:srgbClr val="13294D"/>
          </a:solidFill>
          <a:ln/>
        </p:spPr>
      </p:sp>
      <p:sp>
        <p:nvSpPr>
          <p:cNvPr id="29" name="Text 27"/>
          <p:cNvSpPr/>
          <p:nvPr/>
        </p:nvSpPr>
        <p:spPr>
          <a:xfrm>
            <a:off x="548640" y="5632704"/>
            <a:ext cx="5029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F2C96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VII</a:t>
            </a:r>
            <a:endParaRPr lang="en-US" sz="1600" dirty="0"/>
          </a:p>
        </p:txBody>
      </p:sp>
      <p:sp>
        <p:nvSpPr>
          <p:cNvPr id="30" name="Text 28"/>
          <p:cNvSpPr/>
          <p:nvPr/>
        </p:nvSpPr>
        <p:spPr>
          <a:xfrm>
            <a:off x="1234440" y="5605272"/>
            <a:ext cx="35661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Verification &amp; Rigor</a:t>
            </a:r>
            <a:endParaRPr lang="en-US" sz="1500" dirty="0"/>
          </a:p>
        </p:txBody>
      </p:sp>
      <p:sp>
        <p:nvSpPr>
          <p:cNvPr id="31" name="Text 29"/>
          <p:cNvSpPr/>
          <p:nvPr/>
        </p:nvSpPr>
        <p:spPr>
          <a:xfrm>
            <a:off x="4937760" y="5605272"/>
            <a:ext cx="67208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Isabelle/HOL proofs, negative results, and honest scope</a:t>
            </a:r>
            <a:endParaRPr lang="en-US" sz="1250" dirty="0"/>
          </a:p>
        </p:txBody>
      </p:sp>
      <p:sp>
        <p:nvSpPr>
          <p:cNvPr id="32" name="Text 30"/>
          <p:cNvSpPr/>
          <p:nvPr/>
        </p:nvSpPr>
        <p:spPr>
          <a:xfrm>
            <a:off x="548640" y="6510528"/>
            <a:ext cx="7315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StarForth — Technical Deep Dive</a:t>
            </a:r>
            <a:endParaRPr lang="en-US" sz="900" dirty="0"/>
          </a:p>
        </p:txBody>
      </p:sp>
      <p:sp>
        <p:nvSpPr>
          <p:cNvPr id="33" name="Text 31"/>
          <p:cNvSpPr/>
          <p:nvPr/>
        </p:nvSpPr>
        <p:spPr>
          <a:xfrm>
            <a:off x="11612880" y="6510528"/>
            <a:ext cx="3657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</a:t>
            </a:r>
            <a:endParaRPr lang="en-US" sz="9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">
    <p:bg>
      <p:bgPr>
        <a:solidFill>
          <a:srgbClr val="F4F6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457200"/>
            <a:ext cx="110642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spc="100" kern="0" dirty="0">
                <a:solidFill>
                  <a:srgbClr val="9A7B1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HERMES — MESSENGER DETAIL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548640" y="749808"/>
            <a:ext cx="110642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Point-to-point messages, PubSub channels</a:t>
            </a:r>
            <a:endParaRPr lang="en-US" sz="3000" dirty="0"/>
          </a:p>
        </p:txBody>
      </p:sp>
      <p:sp>
        <p:nvSpPr>
          <p:cNvPr id="4" name="Text 2"/>
          <p:cNvSpPr/>
          <p:nvPr/>
        </p:nvSpPr>
        <p:spPr>
          <a:xfrm>
            <a:off x="548640" y="1737360"/>
            <a:ext cx="53035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Message node — 8 cells</a:t>
            </a:r>
            <a:endParaRPr lang="en-US" sz="1400" dirty="0"/>
          </a:p>
        </p:txBody>
      </p:sp>
      <p:sp>
        <p:nvSpPr>
          <p:cNvPr id="5" name="Text 3"/>
          <p:cNvSpPr/>
          <p:nvPr/>
        </p:nvSpPr>
        <p:spPr>
          <a:xfrm>
            <a:off x="548640" y="2148840"/>
            <a:ext cx="530352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1150" dirty="0">
                <a:solidFill>
                  <a:srgbClr val="9A7B1F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type · sender · recipient · payload · heat (Q48.16) · sequence · channel-ptr · reserved</a:t>
            </a:r>
            <a:endParaRPr lang="en-US" sz="1150" dirty="0"/>
          </a:p>
        </p:txBody>
      </p:sp>
      <p:sp>
        <p:nvSpPr>
          <p:cNvPr id="6" name="Text 4"/>
          <p:cNvSpPr/>
          <p:nvPr/>
        </p:nvSpPr>
        <p:spPr>
          <a:xfrm>
            <a:off x="548640" y="2880360"/>
            <a:ext cx="5303520" cy="11887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12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Compudynamic lifecycle: born hot (full heat) → cools each heartbeat tick → ACK = clean death, K redistributed → NACK = requeue, reduced heat → TTL expiry = reaped, K rebalanced.</a:t>
            </a:r>
            <a:endParaRPr lang="en-US" sz="1200" dirty="0"/>
          </a:p>
        </p:txBody>
      </p:sp>
      <p:sp>
        <p:nvSpPr>
          <p:cNvPr id="7" name="Text 5"/>
          <p:cNvSpPr/>
          <p:nvPr/>
        </p:nvSpPr>
        <p:spPr>
          <a:xfrm>
            <a:off x="6263640" y="1737360"/>
            <a:ext cx="53949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Channels — 6-cell node</a:t>
            </a:r>
            <a:endParaRPr lang="en-US" sz="1400" dirty="0"/>
          </a:p>
        </p:txBody>
      </p:sp>
      <p:sp>
        <p:nvSpPr>
          <p:cNvPr id="8" name="Text 6"/>
          <p:cNvSpPr/>
          <p:nvPr/>
        </p:nvSpPr>
        <p:spPr>
          <a:xfrm>
            <a:off x="6263640" y="2148840"/>
            <a:ext cx="5394960" cy="1554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12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One permanent COMMON channel (negotiation only). Ephemeral channels: born hot, reaped cold, owner = always the responder. Negotiation: request on COMMON → accept → owner creates channel → business conducted → owner reaps.</a:t>
            </a:r>
            <a:endParaRPr lang="en-US" sz="1200" dirty="0"/>
          </a:p>
        </p:txBody>
      </p:sp>
      <p:sp>
        <p:nvSpPr>
          <p:cNvPr id="9" name="Shape 7"/>
          <p:cNvSpPr/>
          <p:nvPr/>
        </p:nvSpPr>
        <p:spPr>
          <a:xfrm>
            <a:off x="548640" y="4434840"/>
            <a:ext cx="11064240" cy="1463040"/>
          </a:xfrm>
          <a:prstGeom prst="roundRect">
            <a:avLst>
              <a:gd name="adj" fmla="val 3750"/>
            </a:avLst>
          </a:prstGeom>
          <a:solidFill>
            <a:srgbClr val="0A1628"/>
          </a:solidFill>
          <a:ln/>
          <a:effectLst>
            <a:outerShdw sx="100000" sy="100000" kx="0" ky="0" algn="bl" rotWithShape="0" blurRad="76200" dist="25400" dir="5400000">
              <a:srgbClr val="1B2A4A">
                <a:alpha val="18000"/>
              </a:srgbClr>
            </a:outerShdw>
          </a:effectLst>
        </p:spPr>
      </p:sp>
      <p:sp>
        <p:nvSpPr>
          <p:cNvPr id="10" name="Text 8"/>
          <p:cNvSpPr/>
          <p:nvPr/>
        </p:nvSpPr>
        <p:spPr>
          <a:xfrm>
            <a:off x="868680" y="4663440"/>
            <a:ext cx="1042416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1250" dirty="0">
                <a:solidFill>
                  <a:srgbClr val="9FC6E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Terminology note: reaping is heat-gated reclamation, not mark-and-sweep — objects free only when heat decays to zero, serialized against traffic on that object only, not stop-the-world. GC vocabulary is explicitly rejected as carrying the wrong expectations.</a:t>
            </a:r>
            <a:endParaRPr lang="en-US" sz="1250" dirty="0"/>
          </a:p>
        </p:txBody>
      </p:sp>
      <p:sp>
        <p:nvSpPr>
          <p:cNvPr id="11" name="Text 9"/>
          <p:cNvSpPr/>
          <p:nvPr/>
        </p:nvSpPr>
        <p:spPr>
          <a:xfrm>
            <a:off x="548640" y="6510528"/>
            <a:ext cx="7315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StarForth — Technical Deep Dive</a:t>
            </a:r>
            <a:endParaRPr lang="en-US" sz="900" dirty="0"/>
          </a:p>
        </p:txBody>
      </p:sp>
      <p:sp>
        <p:nvSpPr>
          <p:cNvPr id="12" name="Text 10"/>
          <p:cNvSpPr/>
          <p:nvPr/>
        </p:nvSpPr>
        <p:spPr>
          <a:xfrm>
            <a:off x="11612880" y="6510528"/>
            <a:ext cx="3657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19</a:t>
            </a:r>
            <a:endParaRPr lang="en-US" sz="9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">
    <p:bg>
      <p:bgPr>
        <a:solidFill>
          <a:srgbClr val="F4F6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457200"/>
            <a:ext cx="110642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spc="100" kern="0" dirty="0">
                <a:solidFill>
                  <a:srgbClr val="9A7B1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ARTEMIS — MEMORY DETAIL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548640" y="749808"/>
            <a:ext cx="110642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Two-BAM design over block-addressed storage</a:t>
            </a:r>
            <a:endParaRPr lang="en-US" sz="3000" dirty="0"/>
          </a:p>
        </p:txBody>
      </p:sp>
      <p:graphicFrame>
        <p:nvGraphicFramePr>
          <p:cNvPr id="22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548640" y="1783080"/>
          <a:ext cx="11064240" cy="914400"/>
        </p:xfrm>
        <a:graphic>
          <a:graphicData uri="http://schemas.openxmlformats.org/drawingml/2006/table">
            <a:tbl>
              <a:tblPr/>
              <a:tblGrid>
                <a:gridCol w="1828800"/>
                <a:gridCol w="3931920"/>
                <a:gridCol w="5303520"/>
              </a:tblGrid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A162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Physical BAM</a:t>
                      </a:r>
                      <a:endParaRPr lang="en-US" sz="12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A162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Logical BAM</a:t>
                      </a:r>
                      <a:endParaRPr lang="en-US" sz="12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A1628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333333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Cells/entry</a:t>
                      </a:r>
                      <a:endParaRPr lang="en-US" sz="11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333333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2</a:t>
                      </a:r>
                      <a:endParaRPr lang="en-US" sz="11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333333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4</a:t>
                      </a:r>
                      <a:endParaRPr lang="en-US" sz="11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333333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Fields</a:t>
                      </a:r>
                      <a:endParaRPr lang="en-US" sz="11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2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333333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LBN, free flag</a:t>
                      </a:r>
                      <a:endParaRPr lang="en-US" sz="11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2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333333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LBN, heat (Q48.16), XXHash64 identity, flags</a:t>
                      </a:r>
                      <a:endParaRPr lang="en-US" sz="11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333333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Role</a:t>
                      </a:r>
                      <a:endParaRPr lang="en-US" sz="11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333333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Raw substrate — free/not-free only</a:t>
                      </a:r>
                      <a:endParaRPr lang="en-US" sz="11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333333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Content-addressing, ACL records, cold capsule storage</a:t>
                      </a:r>
                      <a:endParaRPr lang="en-US" sz="11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5" name="Text 2"/>
          <p:cNvSpPr/>
          <p:nvPr/>
        </p:nvSpPr>
        <p:spPr>
          <a:xfrm>
            <a:off x="548640" y="3611880"/>
            <a:ext cx="110642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Three planned thermal zones</a:t>
            </a:r>
            <a:endParaRPr lang="en-US" sz="1400" dirty="0"/>
          </a:p>
        </p:txBody>
      </p:sp>
      <p:sp>
        <p:nvSpPr>
          <p:cNvPr id="6" name="Text 3"/>
          <p:cNvSpPr/>
          <p:nvPr/>
        </p:nvSpPr>
        <p:spPr>
          <a:xfrm>
            <a:off x="548640" y="4023360"/>
            <a:ext cx="110642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 Zone 0 — Block RAM, LBN 0–991 (fastest, always present, K-floor)</a:t>
            </a:r>
            <a:endParaRPr lang="en-US" sz="1250" dirty="0"/>
          </a:p>
        </p:txBody>
      </p:sp>
      <p:sp>
        <p:nvSpPr>
          <p:cNvPr id="7" name="Text 4"/>
          <p:cNvSpPr/>
          <p:nvPr/>
        </p:nvSpPr>
        <p:spPr>
          <a:xfrm>
            <a:off x="548640" y="4407408"/>
            <a:ext cx="110642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 Zone 1 — Ramdrive, LBN 2048–3071 (RAM-backed, block-subsystem path)</a:t>
            </a:r>
            <a:endParaRPr lang="en-US" sz="1250" dirty="0"/>
          </a:p>
        </p:txBody>
      </p:sp>
      <p:sp>
        <p:nvSpPr>
          <p:cNvPr id="8" name="Text 5"/>
          <p:cNvSpPr/>
          <p:nvPr/>
        </p:nvSpPr>
        <p:spPr>
          <a:xfrm>
            <a:off x="548640" y="4791456"/>
            <a:ext cx="110642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 Zone 2 — External device (dynamic, event-driven presence)</a:t>
            </a:r>
            <a:endParaRPr lang="en-US" sz="1250" dirty="0"/>
          </a:p>
        </p:txBody>
      </p:sp>
      <p:sp>
        <p:nvSpPr>
          <p:cNvPr id="9" name="Text 6"/>
          <p:cNvSpPr/>
          <p:nvPr/>
        </p:nvSpPr>
        <p:spPr>
          <a:xfrm>
            <a:off x="548640" y="5349240"/>
            <a:ext cx="1106424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5000"/>
              </a:lnSpc>
              <a:buNone/>
            </a:pPr>
            <a:r>
              <a:rPr lang="en-US" sz="1200" i="1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Currently authorized scope is narrower: a single 30MB flat pool, no zones yet — the zone/migration design exists but is explicitly marked Future Material, not build-authorized without the project lead reopening it.</a:t>
            </a:r>
            <a:endParaRPr lang="en-US" sz="1200" dirty="0"/>
          </a:p>
        </p:txBody>
      </p:sp>
      <p:sp>
        <p:nvSpPr>
          <p:cNvPr id="10" name="Text 7"/>
          <p:cNvSpPr/>
          <p:nvPr/>
        </p:nvSpPr>
        <p:spPr>
          <a:xfrm>
            <a:off x="548640" y="6510528"/>
            <a:ext cx="7315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StarForth — Technical Deep Dive</a:t>
            </a:r>
            <a:endParaRPr lang="en-US" sz="900" dirty="0"/>
          </a:p>
        </p:txBody>
      </p:sp>
      <p:sp>
        <p:nvSpPr>
          <p:cNvPr id="11" name="Text 8"/>
          <p:cNvSpPr/>
          <p:nvPr/>
        </p:nvSpPr>
        <p:spPr>
          <a:xfrm>
            <a:off x="11612880" y="6510528"/>
            <a:ext cx="3657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20</a:t>
            </a:r>
            <a:endParaRPr lang="en-US" sz="9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">
    <p:bg>
      <p:bgPr>
        <a:solidFill>
          <a:srgbClr val="F4F6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457200"/>
            <a:ext cx="110642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spc="100" kern="0" dirty="0">
                <a:solidFill>
                  <a:srgbClr val="9A7B1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FLEET INVARIANT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548640" y="749808"/>
            <a:ext cx="110642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 conservation across the whole Tripod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548640" y="1783080"/>
            <a:ext cx="11064240" cy="1828800"/>
          </a:xfrm>
          <a:prstGeom prst="roundRect">
            <a:avLst>
              <a:gd name="adj" fmla="val 3000"/>
            </a:avLst>
          </a:prstGeom>
          <a:solidFill>
            <a:srgbClr val="0A1628"/>
          </a:solidFill>
          <a:ln/>
          <a:effectLst>
            <a:outerShdw sx="100000" sy="100000" kx="0" ky="0" algn="bl" rotWithShape="0" blurRad="76200" dist="25400" dir="5400000">
              <a:srgbClr val="1B2A4A">
                <a:alpha val="18000"/>
              </a:srgbClr>
            </a:outerShdw>
          </a:effectLst>
        </p:spPr>
      </p:sp>
      <p:sp>
        <p:nvSpPr>
          <p:cNvPr id="5" name="Text 3"/>
          <p:cNvSpPr/>
          <p:nvPr/>
        </p:nvSpPr>
        <p:spPr>
          <a:xfrm>
            <a:off x="914400" y="2103120"/>
            <a:ext cx="1033272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2C96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Fleet K = Σ (all VM K values)  ≡  1.0</a:t>
            </a:r>
            <a:endParaRPr lang="en-US" sz="2600" dirty="0"/>
          </a:p>
        </p:txBody>
      </p:sp>
      <p:sp>
        <p:nvSpPr>
          <p:cNvPr id="6" name="Text 4"/>
          <p:cNvSpPr/>
          <p:nvPr/>
        </p:nvSpPr>
        <p:spPr>
          <a:xfrm>
            <a:off x="914400" y="2834640"/>
            <a:ext cx="1033272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1350" dirty="0">
                <a:solidFill>
                  <a:srgbClr val="9FC6E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Conserved across all three VMs at all times — a physics-style constraint enforced by the runtime, not a convention that happens to be followed. Each VM runs its own compudynamic engine internally and autonomously; no VM manages another's heartbeat.</a:t>
            </a:r>
            <a:endParaRPr lang="en-US" sz="1350" dirty="0"/>
          </a:p>
        </p:txBody>
      </p:sp>
      <p:sp>
        <p:nvSpPr>
          <p:cNvPr id="7" name="Text 5"/>
          <p:cNvSpPr/>
          <p:nvPr/>
        </p:nvSpPr>
        <p:spPr>
          <a:xfrm>
            <a:off x="548640" y="3886200"/>
            <a:ext cx="110642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Two roles for compudynamics — do not conflate them</a:t>
            </a:r>
            <a:endParaRPr lang="en-US" sz="1400" dirty="0"/>
          </a:p>
        </p:txBody>
      </p:sp>
      <p:sp>
        <p:nvSpPr>
          <p:cNvPr id="8" name="Text 6"/>
          <p:cNvSpPr/>
          <p:nvPr/>
        </p:nvSpPr>
        <p:spPr>
          <a:xfrm>
            <a:off x="548640" y="4297680"/>
            <a:ext cx="1106424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5000"/>
              </a:lnSpc>
              <a:buNone/>
            </a:pPr>
            <a:r>
              <a:rPr lang="en-US" sz="125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Role 1 — Intra-VM physics engine: drives each VM's own adaptive heartbeat (the 7 loops + K arithmetic), fully autonomous.</a:t>
            </a:r>
            <a:endParaRPr lang="en-US" sz="1250" dirty="0"/>
          </a:p>
        </p:txBody>
      </p:sp>
      <p:sp>
        <p:nvSpPr>
          <p:cNvPr id="9" name="Text 7"/>
          <p:cNvSpPr/>
          <p:nvPr/>
        </p:nvSpPr>
        <p:spPr>
          <a:xfrm>
            <a:off x="548640" y="4800600"/>
            <a:ext cx="1106424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5000"/>
              </a:lnSpc>
              <a:buNone/>
            </a:pPr>
            <a:r>
              <a:rPr lang="en-US" sz="125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Role 2 — Hera's VM-lifecycle driver: Hera observes the fleet-K picture to decide health/starvation/spawn/reap. This is lifecycle telemetry, never a dispatch mechanism — Hera does not use fleet K to route work.</a:t>
            </a:r>
            <a:endParaRPr lang="en-US" sz="1250" dirty="0"/>
          </a:p>
        </p:txBody>
      </p:sp>
      <p:sp>
        <p:nvSpPr>
          <p:cNvPr id="10" name="Text 8"/>
          <p:cNvSpPr/>
          <p:nvPr/>
        </p:nvSpPr>
        <p:spPr>
          <a:xfrm>
            <a:off x="548640" y="6510528"/>
            <a:ext cx="7315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StarForth — Technical Deep Dive</a:t>
            </a:r>
            <a:endParaRPr lang="en-US" sz="900" dirty="0"/>
          </a:p>
        </p:txBody>
      </p:sp>
      <p:sp>
        <p:nvSpPr>
          <p:cNvPr id="11" name="Text 9"/>
          <p:cNvSpPr/>
          <p:nvPr/>
        </p:nvSpPr>
        <p:spPr>
          <a:xfrm>
            <a:off x="11612880" y="6510528"/>
            <a:ext cx="3657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21</a:t>
            </a:r>
            <a:endParaRPr lang="en-US" sz="9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">
    <p:bg>
      <p:bgPr>
        <a:solidFill>
          <a:srgbClr val="0A162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22960" y="1920240"/>
            <a:ext cx="2743200" cy="11887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200" b="1" dirty="0">
                <a:solidFill>
                  <a:srgbClr val="F2C96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</a:t>
            </a:r>
            <a:endParaRPr lang="en-US" sz="7200" dirty="0"/>
          </a:p>
        </p:txBody>
      </p:sp>
      <p:sp>
        <p:nvSpPr>
          <p:cNvPr id="3" name="Text 1"/>
          <p:cNvSpPr/>
          <p:nvPr/>
        </p:nvSpPr>
        <p:spPr>
          <a:xfrm>
            <a:off x="822960" y="3246120"/>
            <a:ext cx="1005840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Word-Level ACL</a:t>
            </a:r>
            <a:endParaRPr lang="en-US" sz="3400" dirty="0"/>
          </a:p>
        </p:txBody>
      </p:sp>
      <p:sp>
        <p:nvSpPr>
          <p:cNvPr id="4" name="Text 2"/>
          <p:cNvSpPr/>
          <p:nvPr/>
        </p:nvSpPr>
        <p:spPr>
          <a:xfrm>
            <a:off x="822960" y="4023360"/>
            <a:ext cx="96012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dirty="0">
                <a:solidFill>
                  <a:srgbClr val="9FC6E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Access control, and the campaign that found and fixed a 65% regression</a:t>
            </a:r>
            <a:endParaRPr lang="en-US" sz="1500" dirty="0"/>
          </a:p>
        </p:txBody>
      </p:sp>
      <p:sp>
        <p:nvSpPr>
          <p:cNvPr id="5" name="Text 3"/>
          <p:cNvSpPr/>
          <p:nvPr/>
        </p:nvSpPr>
        <p:spPr>
          <a:xfrm>
            <a:off x="548640" y="6510528"/>
            <a:ext cx="7315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E86A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StarForth — Technical Deep Dive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11612880" y="6510528"/>
            <a:ext cx="3657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E86A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22</a:t>
            </a:r>
            <a:endParaRPr lang="en-US" sz="90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">
    <p:bg>
      <p:bgPr>
        <a:solidFill>
          <a:srgbClr val="F4F6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457200"/>
            <a:ext cx="110642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spc="100" kern="0" dirty="0">
                <a:solidFill>
                  <a:srgbClr val="9A7B1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ACL ARCHITECTURE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548640" y="749808"/>
            <a:ext cx="110642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Policy lives in FORTH, not C</a:t>
            </a:r>
            <a:endParaRPr lang="en-US" sz="3000" dirty="0"/>
          </a:p>
        </p:txBody>
      </p:sp>
      <p:sp>
        <p:nvSpPr>
          <p:cNvPr id="4" name="Text 2"/>
          <p:cNvSpPr/>
          <p:nvPr/>
        </p:nvSpPr>
        <p:spPr>
          <a:xfrm>
            <a:off x="548640" y="1737360"/>
            <a:ext cx="110642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Every dictionary entry carries four access-control fields, checked by a C interpreter hook but governed entirely by FORTH policy in ACL.4th — zero policy logic in C.</a:t>
            </a:r>
            <a:endParaRPr lang="en-US" sz="1400" dirty="0"/>
          </a:p>
        </p:txBody>
      </p:sp>
      <p:graphicFrame>
        <p:nvGraphicFramePr>
          <p:cNvPr id="25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548640" y="2514600"/>
          <a:ext cx="6583680" cy="914400"/>
        </p:xfrm>
        <a:graphic>
          <a:graphicData uri="http://schemas.openxmlformats.org/drawingml/2006/table">
            <a:tbl>
              <a:tblPr/>
              <a:tblGrid>
                <a:gridCol w="2194560"/>
                <a:gridCol w="4389120"/>
              </a:tblGrid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Field</a:t>
                      </a:r>
                      <a:endParaRPr lang="en-US" sz="12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A162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Purpose</a:t>
                      </a:r>
                      <a:endParaRPr lang="en-US" sz="12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A1628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333333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acl_ttl</a:t>
                      </a:r>
                      <a:endParaRPr lang="en-US" sz="11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333333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Time-to-live for the word's access grant</a:t>
                      </a:r>
                      <a:endParaRPr lang="en-US" sz="11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333333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acl_allow</a:t>
                      </a:r>
                      <a:endParaRPr lang="en-US" sz="11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2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333333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Allow/deny bitmask</a:t>
                      </a:r>
                      <a:endParaRPr lang="en-US" sz="11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333333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acl_mode</a:t>
                      </a:r>
                      <a:endParaRPr lang="en-US" sz="11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333333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STRICT / TTL / PINNED</a:t>
                      </a:r>
                      <a:endParaRPr lang="en-US" sz="11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333333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acl_pinned</a:t>
                      </a:r>
                      <a:endParaRPr lang="en-US" sz="11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2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333333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One-way pin — inheritance clears it, copies mode</a:t>
                      </a:r>
                      <a:endParaRPr lang="en-US" sz="11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2"/>
                    </a:solidFill>
                  </a:tcPr>
                </a:tc>
              </a:tr>
            </a:tbl>
          </a:graphicData>
        </a:graphic>
      </p:graphicFrame>
      <p:sp>
        <p:nvSpPr>
          <p:cNvPr id="6" name="Text 3"/>
          <p:cNvSpPr/>
          <p:nvPr/>
        </p:nvSpPr>
        <p:spPr>
          <a:xfrm>
            <a:off x="7406640" y="2514600"/>
            <a:ext cx="42062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5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Two console layers</a:t>
            </a:r>
            <a:endParaRPr lang="en-US" sz="1350" dirty="0"/>
          </a:p>
        </p:txBody>
      </p:sp>
      <p:sp>
        <p:nvSpPr>
          <p:cNvPr id="7" name="Text 4"/>
          <p:cNvSpPr/>
          <p:nvPr/>
        </p:nvSpPr>
        <p:spPr>
          <a:xfrm>
            <a:off x="7406640" y="2926080"/>
            <a:ext cx="420624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40000"/>
              </a:lnSpc>
              <a:buNone/>
            </a:pPr>
            <a:r>
              <a:rPr lang="en-US" sz="1200" dirty="0">
                <a:solidFill>
                  <a:srgbClr val="9A7B1F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ok&gt;  —  emergency console (fault-handler bypass, bare REPL only)</a:t>
            </a:r>
            <a:endParaRPr lang="en-US" sz="1200" dirty="0"/>
          </a:p>
          <a:p>
            <a:pPr indent="0" marL="0">
              <a:lnSpc>
                <a:spcPct val="140000"/>
              </a:lnSpc>
              <a:buNone/>
            </a:pPr>
            <a:r>
              <a:rPr lang="en-US" sz="1200" dirty="0">
                <a:solidFill>
                  <a:srgbClr val="9A7B1F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zuse)ok&gt;  —  superuser session, fully subject to ACL</a:t>
            </a:r>
            <a:endParaRPr lang="en-US" sz="1200" dirty="0"/>
          </a:p>
        </p:txBody>
      </p:sp>
      <p:sp>
        <p:nvSpPr>
          <p:cNvPr id="8" name="Shape 5"/>
          <p:cNvSpPr/>
          <p:nvPr/>
        </p:nvSpPr>
        <p:spPr>
          <a:xfrm>
            <a:off x="548640" y="4709160"/>
            <a:ext cx="11064240" cy="1234440"/>
          </a:xfrm>
          <a:prstGeom prst="roundRect">
            <a:avLst>
              <a:gd name="adj" fmla="val 4444"/>
            </a:avLst>
          </a:prstGeom>
          <a:solidFill>
            <a:srgbClr val="0A1628"/>
          </a:solidFill>
          <a:ln/>
          <a:effectLst>
            <a:outerShdw sx="100000" sy="100000" kx="0" ky="0" algn="bl" rotWithShape="0" blurRad="76200" dist="25400" dir="5400000">
              <a:srgbClr val="1B2A4A">
                <a:alpha val="18000"/>
              </a:srgbClr>
            </a:outerShdw>
          </a:effectLst>
        </p:spPr>
      </p:sp>
      <p:sp>
        <p:nvSpPr>
          <p:cNvPr id="9" name="Text 6"/>
          <p:cNvSpPr/>
          <p:nvPr/>
        </p:nvSpPr>
        <p:spPr>
          <a:xfrm>
            <a:off x="868680" y="4892040"/>
            <a:ext cx="1042416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1250" dirty="0">
                <a:solidFill>
                  <a:srgbClr val="9FC6E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Status: Phases 1–7 of 8 complete (C infrastructure, FORTH policy layer, zuse bootstrap superuser, Isabelle proof stubs, kernel parity). Phase 8 — Ed25519 PKI / thumbdrive challenge-response — is the only remaining milestone.</a:t>
            </a:r>
            <a:endParaRPr lang="en-US" sz="1250" dirty="0"/>
          </a:p>
        </p:txBody>
      </p:sp>
      <p:sp>
        <p:nvSpPr>
          <p:cNvPr id="10" name="Text 7"/>
          <p:cNvSpPr/>
          <p:nvPr/>
        </p:nvSpPr>
        <p:spPr>
          <a:xfrm>
            <a:off x="548640" y="6510528"/>
            <a:ext cx="7315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StarForth — Technical Deep Dive</a:t>
            </a:r>
            <a:endParaRPr lang="en-US" sz="900" dirty="0"/>
          </a:p>
        </p:txBody>
      </p:sp>
      <p:sp>
        <p:nvSpPr>
          <p:cNvPr id="11" name="Text 8"/>
          <p:cNvSpPr/>
          <p:nvPr/>
        </p:nvSpPr>
        <p:spPr>
          <a:xfrm>
            <a:off x="11612880" y="6510528"/>
            <a:ext cx="3657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23</a:t>
            </a:r>
            <a:endParaRPr lang="en-US" sz="900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">
    <p:bg>
      <p:bgPr>
        <a:solidFill>
          <a:srgbClr val="F4F6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457200"/>
            <a:ext cx="110642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spc="100" kern="0" dirty="0">
                <a:solidFill>
                  <a:srgbClr val="9A7B1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ISA GAP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548640" y="749808"/>
            <a:ext cx="110642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 naive TTL floor cost 65% on RISC architectures</a:t>
            </a:r>
            <a:endParaRPr lang="en-US" sz="3000" dirty="0"/>
          </a:p>
        </p:txBody>
      </p:sp>
      <p:pic>
        <p:nvPicPr>
          <p:cNvPr id="4" name="Image 0" descr="./charts/acl_isa_gap_light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09360" y="1783080"/>
            <a:ext cx="5349240" cy="3401568"/>
          </a:xfrm>
          <a:prstGeom prst="rect">
            <a:avLst/>
          </a:prstGeom>
        </p:spPr>
      </p:pic>
      <p:graphicFrame>
        <p:nvGraphicFramePr>
          <p:cNvPr id="26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548640" y="1783080"/>
          <a:ext cx="5486400" cy="914400"/>
        </p:xfrm>
        <a:graphic>
          <a:graphicData uri="http://schemas.openxmlformats.org/drawingml/2006/table">
            <a:tbl>
              <a:tblPr/>
              <a:tblGrid>
                <a:gridCol w="1645920"/>
                <a:gridCol w="3840480"/>
              </a:tblGrid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ISA</a:t>
                      </a:r>
                      <a:endParaRPr lang="en-US" sz="12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A162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Overhead (Floor=16)</a:t>
                      </a:r>
                      <a:endParaRPr lang="en-US" sz="12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A1628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333333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amd64</a:t>
                      </a:r>
                      <a:endParaRPr lang="en-US" sz="11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333333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+0.080% (3 seeds identical)</a:t>
                      </a:r>
                      <a:endParaRPr lang="en-US" sz="11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333333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aarch64</a:t>
                      </a:r>
                      <a:endParaRPr lang="en-US" sz="11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2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333333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+61.8% to +65.6%</a:t>
                      </a:r>
                      <a:endParaRPr lang="en-US" sz="11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333333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riscv64</a:t>
                      </a:r>
                      <a:endParaRPr lang="en-US" sz="11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333333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+65.9% to +68.1%</a:t>
                      </a:r>
                      <a:endParaRPr lang="en-US" sz="11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6" name="Text 2"/>
          <p:cNvSpPr/>
          <p:nvPr/>
        </p:nvSpPr>
        <p:spPr>
          <a:xfrm>
            <a:off x="548640" y="3246120"/>
            <a:ext cx="5486400" cy="1737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12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Root cause: amd64 runs ~5× faster under TCG emulation, so the same workload leaves words “cold” on RISC targets — never crossing the TTL floor, forcing repeated cold-path rechecks. Model: overhead(F) ≈ 12/(F+12), giving 43% at F=16.</a:t>
            </a:r>
            <a:endParaRPr lang="en-US" sz="1200" dirty="0"/>
          </a:p>
        </p:txBody>
      </p:sp>
      <p:sp>
        <p:nvSpPr>
          <p:cNvPr id="7" name="Text 3"/>
          <p:cNvSpPr/>
          <p:nvPr/>
        </p:nvSpPr>
        <p:spPr>
          <a:xfrm>
            <a:off x="548640" y="5029200"/>
            <a:ext cx="548640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1200" i="1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Raising the floor to 256 cut RISC overhead 16× (to +3.96%/+4.45%) — better, but still non-trivial. This motivated a structural fix, not a bigger constant.</a:t>
            </a:r>
            <a:endParaRPr lang="en-US" sz="1200" dirty="0"/>
          </a:p>
        </p:txBody>
      </p:sp>
      <p:sp>
        <p:nvSpPr>
          <p:cNvPr id="8" name="Text 4"/>
          <p:cNvSpPr/>
          <p:nvPr/>
        </p:nvSpPr>
        <p:spPr>
          <a:xfrm>
            <a:off x="548640" y="6510528"/>
            <a:ext cx="7315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StarForth — Technical Deep Dive</a:t>
            </a:r>
            <a:endParaRPr lang="en-US" sz="900" dirty="0"/>
          </a:p>
        </p:txBody>
      </p:sp>
      <p:sp>
        <p:nvSpPr>
          <p:cNvPr id="9" name="Text 5"/>
          <p:cNvSpPr/>
          <p:nvPr/>
        </p:nvSpPr>
        <p:spPr>
          <a:xfrm>
            <a:off x="11612880" y="6510528"/>
            <a:ext cx="3657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24</a:t>
            </a:r>
            <a:endParaRPr lang="en-US" sz="900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">
    <p:bg>
      <p:bgPr>
        <a:solidFill>
          <a:srgbClr val="F4F6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457200"/>
            <a:ext cx="110642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spc="100" kern="0" dirty="0">
                <a:solidFill>
                  <a:srgbClr val="9A7B1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ACL-RWT — THE STRUCTURAL FIX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548640" y="749808"/>
            <a:ext cx="110642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Same compudynamic feedback topology, applied to TTL itself</a:t>
            </a:r>
            <a:endParaRPr lang="en-US" sz="3000" dirty="0"/>
          </a:p>
        </p:txBody>
      </p:sp>
      <p:sp>
        <p:nvSpPr>
          <p:cNvPr id="4" name="Text 2"/>
          <p:cNvSpPr/>
          <p:nvPr/>
        </p:nvSpPr>
        <p:spPr>
          <a:xfrm>
            <a:off x="548640" y="1737360"/>
            <a:ext cx="1106424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135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ACL Rolling Window of Truth applies the same feedback shape as Loops #2+#3+#6 to the ACL TTL: start every word fully open (MAX-TTL=65535), then infer the right TTL from a per-word 8-entry ring buffer of buffered intervals.</a:t>
            </a:r>
            <a:endParaRPr lang="en-US" sz="1350" dirty="0"/>
          </a:p>
        </p:txBody>
      </p:sp>
      <p:sp>
        <p:nvSpPr>
          <p:cNvPr id="5" name="Shape 3"/>
          <p:cNvSpPr/>
          <p:nvPr/>
        </p:nvSpPr>
        <p:spPr>
          <a:xfrm>
            <a:off x="548640" y="2651760"/>
            <a:ext cx="11064240" cy="1051560"/>
          </a:xfrm>
          <a:prstGeom prst="roundRect">
            <a:avLst>
              <a:gd name="adj" fmla="val 5217"/>
            </a:avLst>
          </a:prstGeom>
          <a:solidFill>
            <a:srgbClr val="13294D"/>
          </a:solidFill>
          <a:ln/>
          <a:effectLst>
            <a:outerShdw sx="100000" sy="100000" kx="0" ky="0" algn="bl" rotWithShape="0" blurRad="76200" dist="25400" dir="5400000">
              <a:srgbClr val="1B2A4A">
                <a:alpha val="18000"/>
              </a:srgbClr>
            </a:outerShdw>
          </a:effectLst>
        </p:spPr>
      </p:sp>
      <p:sp>
        <p:nvSpPr>
          <p:cNvPr id="6" name="Text 4"/>
          <p:cNvSpPr/>
          <p:nvPr/>
        </p:nvSpPr>
        <p:spPr>
          <a:xfrm>
            <a:off x="868680" y="2880360"/>
            <a:ext cx="1042416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F2C96A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TTL = ⌊ Ī · (256+s) / 256 ⌋, clamped to [256, 65535]  —  Ī = mean buffered interval, s = Q8 slope</a:t>
            </a:r>
            <a:endParaRPr lang="en-US" sz="1400" dirty="0"/>
          </a:p>
        </p:txBody>
      </p:sp>
      <p:pic>
        <p:nvPicPr>
          <p:cNvPr id="7" name="Image 0" descr="./charts/acl_overhead_reduction_light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09360" y="3931920"/>
            <a:ext cx="5349240" cy="2487168"/>
          </a:xfrm>
          <a:prstGeom prst="rect">
            <a:avLst/>
          </a:prstGeom>
        </p:spPr>
      </p:pic>
      <p:sp>
        <p:nvSpPr>
          <p:cNvPr id="8" name="Text 5"/>
          <p:cNvSpPr/>
          <p:nvPr/>
        </p:nvSpPr>
        <p:spPr>
          <a:xfrm>
            <a:off x="548640" y="3977640"/>
            <a:ext cx="54864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5000"/>
              </a:lnSpc>
              <a:buNone/>
            </a:pPr>
            <a:r>
              <a:rPr lang="en-US" sz="12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Measured in heartbeat ticks (1 tick = 256 word executions), not wall-clock — architecture-independent by construction.</a:t>
            </a:r>
            <a:endParaRPr lang="en-US" sz="1200" dirty="0"/>
          </a:p>
        </p:txBody>
      </p:sp>
      <p:sp>
        <p:nvSpPr>
          <p:cNvPr id="9" name="Text 6"/>
          <p:cNvSpPr/>
          <p:nvPr/>
        </p:nvSpPr>
        <p:spPr>
          <a:xfrm>
            <a:off x="548640" y="4709160"/>
            <a:ext cx="54864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9A7B1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+0.0054% to +0.0088%</a:t>
            </a:r>
            <a:endParaRPr lang="en-US" sz="2400" dirty="0"/>
          </a:p>
        </p:txBody>
      </p:sp>
      <p:sp>
        <p:nvSpPr>
          <p:cNvPr id="10" name="Text 7"/>
          <p:cNvSpPr/>
          <p:nvPr/>
        </p:nvSpPr>
        <p:spPr>
          <a:xfrm>
            <a:off x="548640" y="5367528"/>
            <a:ext cx="54864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200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final 3×3 Latin square, all nine cells, CV = 0.000%</a:t>
            </a:r>
            <a:endParaRPr lang="en-US" sz="1200" dirty="0"/>
          </a:p>
        </p:txBody>
      </p:sp>
      <p:sp>
        <p:nvSpPr>
          <p:cNvPr id="11" name="Text 8"/>
          <p:cNvSpPr/>
          <p:nvPr/>
        </p:nvSpPr>
        <p:spPr>
          <a:xfrm>
            <a:off x="548640" y="6510528"/>
            <a:ext cx="7315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StarForth — Technical Deep Dive</a:t>
            </a:r>
            <a:endParaRPr lang="en-US" sz="900" dirty="0"/>
          </a:p>
        </p:txBody>
      </p:sp>
      <p:sp>
        <p:nvSpPr>
          <p:cNvPr id="12" name="Text 9"/>
          <p:cNvSpPr/>
          <p:nvPr/>
        </p:nvSpPr>
        <p:spPr>
          <a:xfrm>
            <a:off x="11612880" y="6510528"/>
            <a:ext cx="3657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25</a:t>
            </a:r>
            <a:endParaRPr lang="en-US" sz="900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">
    <p:bg>
      <p:bgPr>
        <a:solidFill>
          <a:srgbClr val="0A162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22960" y="1920240"/>
            <a:ext cx="2743200" cy="11887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200" b="1" dirty="0">
                <a:solidFill>
                  <a:srgbClr val="F2C96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VI</a:t>
            </a:r>
            <a:endParaRPr lang="en-US" sz="7200" dirty="0"/>
          </a:p>
        </p:txBody>
      </p:sp>
      <p:sp>
        <p:nvSpPr>
          <p:cNvPr id="3" name="Text 1"/>
          <p:cNvSpPr/>
          <p:nvPr/>
        </p:nvSpPr>
        <p:spPr>
          <a:xfrm>
            <a:off x="822960" y="3246120"/>
            <a:ext cx="1005840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Cross-ISA DoE</a:t>
            </a:r>
            <a:endParaRPr lang="en-US" sz="3400" dirty="0"/>
          </a:p>
        </p:txBody>
      </p:sp>
      <p:sp>
        <p:nvSpPr>
          <p:cNvPr id="4" name="Text 2"/>
          <p:cNvSpPr/>
          <p:nvPr/>
        </p:nvSpPr>
        <p:spPr>
          <a:xfrm>
            <a:off x="822960" y="4023360"/>
            <a:ext cx="96012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dirty="0">
                <a:solidFill>
                  <a:srgbClr val="9FC6E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bare-metal determinism campaign across three CPU architectures</a:t>
            </a:r>
            <a:endParaRPr lang="en-US" sz="1500" dirty="0"/>
          </a:p>
        </p:txBody>
      </p:sp>
      <p:sp>
        <p:nvSpPr>
          <p:cNvPr id="5" name="Text 3"/>
          <p:cNvSpPr/>
          <p:nvPr/>
        </p:nvSpPr>
        <p:spPr>
          <a:xfrm>
            <a:off x="548640" y="6510528"/>
            <a:ext cx="7315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E86A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StarForth — Technical Deep Dive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11612880" y="6510528"/>
            <a:ext cx="3657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E86A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26</a:t>
            </a:r>
            <a:endParaRPr lang="en-US" sz="900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">
    <p:bg>
      <p:bgPr>
        <a:solidFill>
          <a:srgbClr val="F4F6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457200"/>
            <a:ext cx="110642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spc="100" kern="0" dirty="0">
                <a:solidFill>
                  <a:srgbClr val="9A7B1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CAMPAIGN SETUP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548640" y="749808"/>
            <a:ext cx="110642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LithosAnanke under QEMU, three architectures</a:t>
            </a:r>
            <a:endParaRPr lang="en-US" sz="3000" dirty="0"/>
          </a:p>
        </p:txBody>
      </p:sp>
      <p:graphicFrame>
        <p:nvGraphicFramePr>
          <p:cNvPr id="29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548640" y="1783080"/>
          <a:ext cx="11064240" cy="914400"/>
        </p:xfrm>
        <a:graphic>
          <a:graphicData uri="http://schemas.openxmlformats.org/drawingml/2006/table">
            <a:tbl>
              <a:tblPr/>
              <a:tblGrid>
                <a:gridCol w="2743200"/>
                <a:gridCol w="4572000"/>
                <a:gridCol w="3749040"/>
              </a:tblGrid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Architecture</a:t>
                      </a:r>
                      <a:endParaRPr lang="en-US" sz="12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A162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Emulation target</a:t>
                      </a:r>
                      <a:endParaRPr lang="en-US" sz="12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A162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Timer</a:t>
                      </a:r>
                      <a:endParaRPr lang="en-US" sz="12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A1628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333333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amd64</a:t>
                      </a:r>
                      <a:endParaRPr lang="en-US" sz="11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333333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OVMF</a:t>
                      </a:r>
                      <a:endParaRPr lang="en-US" sz="11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333333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APIC @ 10µs</a:t>
                      </a:r>
                      <a:endParaRPr lang="en-US" sz="11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333333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aarch64</a:t>
                      </a:r>
                      <a:endParaRPr lang="en-US" sz="11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2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333333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Cortex-A57</a:t>
                      </a:r>
                      <a:endParaRPr lang="en-US" sz="11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2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333333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Generic Timer</a:t>
                      </a:r>
                      <a:endParaRPr lang="en-US" sz="11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333333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riscv64</a:t>
                      </a:r>
                      <a:endParaRPr lang="en-US" sz="11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333333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RV64GC</a:t>
                      </a:r>
                      <a:endParaRPr lang="en-US" sz="11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333333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OpenSBI + CLINT</a:t>
                      </a:r>
                      <a:endParaRPr lang="en-US" sz="11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5" name="Shape 2"/>
          <p:cNvSpPr/>
          <p:nvPr/>
        </p:nvSpPr>
        <p:spPr>
          <a:xfrm>
            <a:off x="548640" y="3246120"/>
            <a:ext cx="3566160" cy="1737360"/>
          </a:xfrm>
          <a:prstGeom prst="roundRect">
            <a:avLst>
              <a:gd name="adj" fmla="val 3158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5400000">
              <a:srgbClr val="1B2A4A">
                <a:alpha val="18000"/>
              </a:srgbClr>
            </a:outerShdw>
          </a:effectLst>
        </p:spPr>
      </p:sp>
      <p:sp>
        <p:nvSpPr>
          <p:cNvPr id="6" name="Text 3"/>
          <p:cNvSpPr/>
          <p:nvPr/>
        </p:nvSpPr>
        <p:spPr>
          <a:xfrm>
            <a:off x="822960" y="3474720"/>
            <a:ext cx="301752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600" b="1" dirty="0">
                <a:solidFill>
                  <a:srgbClr val="9A7B1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30</a:t>
            </a:r>
            <a:endParaRPr lang="en-US" sz="2600" dirty="0"/>
          </a:p>
        </p:txBody>
      </p:sp>
      <p:sp>
        <p:nvSpPr>
          <p:cNvPr id="7" name="Text 4"/>
          <p:cNvSpPr/>
          <p:nvPr/>
        </p:nvSpPr>
        <p:spPr>
          <a:xfrm>
            <a:off x="822960" y="4133088"/>
            <a:ext cx="30175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endParaRPr lang="en-US" sz="1200" dirty="0"/>
          </a:p>
        </p:txBody>
      </p:sp>
      <p:sp>
        <p:nvSpPr>
          <p:cNvPr id="8" name="Text 5"/>
          <p:cNvSpPr/>
          <p:nvPr/>
        </p:nvSpPr>
        <p:spPr>
          <a:xfrm>
            <a:off x="822960" y="4023360"/>
            <a:ext cx="301752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0000"/>
              </a:lnSpc>
              <a:buNone/>
            </a:pPr>
            <a:r>
              <a:rPr lang="en-US" sz="11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replicates × 16-config DoE × 3 architectures = 480 runs/arch</a:t>
            </a:r>
            <a:endParaRPr lang="en-US" sz="1100" dirty="0"/>
          </a:p>
        </p:txBody>
      </p:sp>
      <p:sp>
        <p:nvSpPr>
          <p:cNvPr id="9" name="Shape 6"/>
          <p:cNvSpPr/>
          <p:nvPr/>
        </p:nvSpPr>
        <p:spPr>
          <a:xfrm>
            <a:off x="4297680" y="3246120"/>
            <a:ext cx="3566160" cy="1737360"/>
          </a:xfrm>
          <a:prstGeom prst="roundRect">
            <a:avLst>
              <a:gd name="adj" fmla="val 3158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5400000">
              <a:srgbClr val="1B2A4A">
                <a:alpha val="18000"/>
              </a:srgbClr>
            </a:outerShdw>
          </a:effectLst>
        </p:spPr>
      </p:sp>
      <p:sp>
        <p:nvSpPr>
          <p:cNvPr id="10" name="Text 7"/>
          <p:cNvSpPr/>
          <p:nvPr/>
        </p:nvSpPr>
        <p:spPr>
          <a:xfrm>
            <a:off x="4572000" y="3474720"/>
            <a:ext cx="301752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600" b="1" dirty="0">
                <a:solidFill>
                  <a:srgbClr val="9A7B1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2,349,864</a:t>
            </a:r>
            <a:endParaRPr lang="en-US" sz="2600" dirty="0"/>
          </a:p>
        </p:txBody>
      </p:sp>
      <p:sp>
        <p:nvSpPr>
          <p:cNvPr id="11" name="Text 8"/>
          <p:cNvSpPr/>
          <p:nvPr/>
        </p:nvSpPr>
        <p:spPr>
          <a:xfrm>
            <a:off x="4572000" y="4133088"/>
            <a:ext cx="30175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endParaRPr lang="en-US" sz="1200" dirty="0"/>
          </a:p>
        </p:txBody>
      </p:sp>
      <p:sp>
        <p:nvSpPr>
          <p:cNvPr id="12" name="Text 9"/>
          <p:cNvSpPr/>
          <p:nvPr/>
        </p:nvSpPr>
        <p:spPr>
          <a:xfrm>
            <a:off x="4572000" y="4023360"/>
            <a:ext cx="301752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0000"/>
              </a:lnSpc>
              <a:buNone/>
            </a:pPr>
            <a:r>
              <a:rPr lang="en-US" sz="11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total heartbeat ticks measured, fixed 10,000ns (100kHz) tick</a:t>
            </a:r>
            <a:endParaRPr lang="en-US" sz="1100" dirty="0"/>
          </a:p>
        </p:txBody>
      </p:sp>
      <p:sp>
        <p:nvSpPr>
          <p:cNvPr id="13" name="Shape 10"/>
          <p:cNvSpPr/>
          <p:nvPr/>
        </p:nvSpPr>
        <p:spPr>
          <a:xfrm>
            <a:off x="8046720" y="3246120"/>
            <a:ext cx="3566160" cy="1737360"/>
          </a:xfrm>
          <a:prstGeom prst="roundRect">
            <a:avLst>
              <a:gd name="adj" fmla="val 3158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5400000">
              <a:srgbClr val="1B2A4A">
                <a:alpha val="18000"/>
              </a:srgbClr>
            </a:outerShdw>
          </a:effectLst>
        </p:spPr>
      </p:sp>
      <p:sp>
        <p:nvSpPr>
          <p:cNvPr id="14" name="Text 11"/>
          <p:cNvSpPr/>
          <p:nvPr/>
        </p:nvSpPr>
        <p:spPr>
          <a:xfrm>
            <a:off x="8321040" y="3474720"/>
            <a:ext cx="301752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600" b="1" dirty="0">
                <a:solidFill>
                  <a:srgbClr val="9A7B1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3×</a:t>
            </a:r>
            <a:endParaRPr lang="en-US" sz="2600" dirty="0"/>
          </a:p>
        </p:txBody>
      </p:sp>
      <p:sp>
        <p:nvSpPr>
          <p:cNvPr id="15" name="Text 12"/>
          <p:cNvSpPr/>
          <p:nvPr/>
        </p:nvSpPr>
        <p:spPr>
          <a:xfrm>
            <a:off x="8321040" y="4133088"/>
            <a:ext cx="30175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endParaRPr lang="en-US" sz="1200" dirty="0"/>
          </a:p>
        </p:txBody>
      </p:sp>
      <p:sp>
        <p:nvSpPr>
          <p:cNvPr id="16" name="Text 13"/>
          <p:cNvSpPr/>
          <p:nvPr/>
        </p:nvSpPr>
        <p:spPr>
          <a:xfrm>
            <a:off x="8321040" y="4023360"/>
            <a:ext cx="301752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0000"/>
              </a:lnSpc>
              <a:buNone/>
            </a:pPr>
            <a:r>
              <a:rPr lang="en-US" sz="11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outer-replication Latin square on top of the base campaign</a:t>
            </a:r>
            <a:endParaRPr lang="en-US" sz="1100" dirty="0"/>
          </a:p>
        </p:txBody>
      </p:sp>
      <p:sp>
        <p:nvSpPr>
          <p:cNvPr id="17" name="Text 14"/>
          <p:cNvSpPr/>
          <p:nvPr/>
        </p:nvSpPr>
        <p:spPr>
          <a:xfrm>
            <a:off x="548640" y="5166360"/>
            <a:ext cx="110642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i="1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All three architectures use software emulation (accel=tcg) — never run concurrently, to avoid corrupting the timing signal being measured.</a:t>
            </a:r>
            <a:endParaRPr lang="en-US" sz="1150" dirty="0"/>
          </a:p>
        </p:txBody>
      </p:sp>
      <p:sp>
        <p:nvSpPr>
          <p:cNvPr id="18" name="Text 15"/>
          <p:cNvSpPr/>
          <p:nvPr/>
        </p:nvSpPr>
        <p:spPr>
          <a:xfrm>
            <a:off x="548640" y="6510528"/>
            <a:ext cx="7315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StarForth — Technical Deep Dive</a:t>
            </a:r>
            <a:endParaRPr lang="en-US" sz="900" dirty="0"/>
          </a:p>
        </p:txBody>
      </p:sp>
      <p:sp>
        <p:nvSpPr>
          <p:cNvPr id="19" name="Text 16"/>
          <p:cNvSpPr/>
          <p:nvPr/>
        </p:nvSpPr>
        <p:spPr>
          <a:xfrm>
            <a:off x="11612880" y="6510528"/>
            <a:ext cx="3657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27</a:t>
            </a:r>
            <a:endParaRPr lang="en-US" sz="900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">
    <p:bg>
      <p:bgPr>
        <a:solidFill>
          <a:srgbClr val="F4F6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457200"/>
            <a:ext cx="110642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spc="100" kern="0" dirty="0">
                <a:solidFill>
                  <a:srgbClr val="9A7B1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BASELINE RESULTS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548640" y="749808"/>
            <a:ext cx="110642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Execution rate is architecture-invariant</a:t>
            </a:r>
            <a:endParaRPr lang="en-US" sz="3000" dirty="0"/>
          </a:p>
        </p:txBody>
      </p:sp>
      <p:graphicFrame>
        <p:nvGraphicFramePr>
          <p:cNvPr id="30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548640" y="1783080"/>
          <a:ext cx="11064240" cy="914400"/>
        </p:xfrm>
        <a:graphic>
          <a:graphicData uri="http://schemas.openxmlformats.org/drawingml/2006/table">
            <a:tbl>
              <a:tblPr/>
              <a:tblGrid>
                <a:gridCol w="1828800"/>
                <a:gridCol w="2194560"/>
                <a:gridCol w="2743200"/>
                <a:gridCol w="2377440"/>
                <a:gridCol w="1920240"/>
              </a:tblGrid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Arch</a:t>
                      </a:r>
                      <a:endParaRPr lang="en-US" sz="12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A162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Ticks</a:t>
                      </a:r>
                      <a:endParaRPr lang="en-US" sz="12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A162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Mean exec/tick</a:t>
                      </a:r>
                      <a:endParaRPr lang="en-US" sz="12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A162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Mean σ(exec)</a:t>
                      </a:r>
                      <a:endParaRPr lang="en-US" sz="12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A162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Elapsed</a:t>
                      </a:r>
                      <a:endParaRPr lang="en-US" sz="12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A1628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333333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amd64</a:t>
                      </a:r>
                      <a:endParaRPr lang="en-US" sz="11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333333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261,098</a:t>
                      </a:r>
                      <a:endParaRPr lang="en-US" sz="11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333333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255.98</a:t>
                      </a:r>
                      <a:endParaRPr lang="en-US" sz="11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333333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1.107</a:t>
                      </a:r>
                      <a:endParaRPr lang="en-US" sz="11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333333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2.611 s</a:t>
                      </a:r>
                      <a:endParaRPr lang="en-US" sz="11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333333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aarch64</a:t>
                      </a:r>
                      <a:endParaRPr lang="en-US" sz="11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2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333333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261,095</a:t>
                      </a:r>
                      <a:endParaRPr lang="en-US" sz="11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2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333333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255.98</a:t>
                      </a:r>
                      <a:endParaRPr lang="en-US" sz="11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2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333333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1.117</a:t>
                      </a:r>
                      <a:endParaRPr lang="en-US" sz="11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2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333333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2.611 s</a:t>
                      </a:r>
                      <a:endParaRPr lang="en-US" sz="11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333333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riscv64</a:t>
                      </a:r>
                      <a:endParaRPr lang="en-US" sz="11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333333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261,095</a:t>
                      </a:r>
                      <a:endParaRPr lang="en-US" sz="11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333333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255.98</a:t>
                      </a:r>
                      <a:endParaRPr lang="en-US" sz="11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333333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1.117</a:t>
                      </a:r>
                      <a:endParaRPr lang="en-US" sz="11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333333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2.611 s</a:t>
                      </a:r>
                      <a:endParaRPr lang="en-US" sz="11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5" name="Shape 2"/>
          <p:cNvSpPr/>
          <p:nvPr/>
        </p:nvSpPr>
        <p:spPr>
          <a:xfrm>
            <a:off x="548640" y="3429000"/>
            <a:ext cx="11064240" cy="1417320"/>
          </a:xfrm>
          <a:prstGeom prst="roundRect">
            <a:avLst>
              <a:gd name="adj" fmla="val 3871"/>
            </a:avLst>
          </a:prstGeom>
          <a:solidFill>
            <a:srgbClr val="0A1628"/>
          </a:solidFill>
          <a:ln/>
          <a:effectLst>
            <a:outerShdw sx="100000" sy="100000" kx="0" ky="0" algn="bl" rotWithShape="0" blurRad="76200" dist="25400" dir="5400000">
              <a:srgbClr val="1B2A4A">
                <a:alpha val="18000"/>
              </a:srgbClr>
            </a:outerShdw>
          </a:effectLst>
        </p:spPr>
      </p:sp>
      <p:sp>
        <p:nvSpPr>
          <p:cNvPr id="6" name="Text 3"/>
          <p:cNvSpPr/>
          <p:nvPr/>
        </p:nvSpPr>
        <p:spPr>
          <a:xfrm>
            <a:off x="868680" y="3639312"/>
            <a:ext cx="104241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F2C96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Cross-ISA: F₂,₇₈₃₂₈₅ ≈ 0, p = 1.000  ·  Cross-seed ANOVA: F₂,₆ ≈ 0, p = 1.000  ·  CV = 0.000%</a:t>
            </a:r>
            <a:endParaRPr lang="en-US" sz="1500" dirty="0"/>
          </a:p>
        </p:txBody>
      </p:sp>
      <p:sp>
        <p:nvSpPr>
          <p:cNvPr id="7" name="Text 4"/>
          <p:cNvSpPr/>
          <p:nvPr/>
        </p:nvSpPr>
        <p:spPr>
          <a:xfrm>
            <a:off x="868680" y="4114800"/>
            <a:ext cx="1042416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5000"/>
              </a:lnSpc>
              <a:buNone/>
            </a:pPr>
            <a:r>
              <a:rPr lang="en-US" sz="1250" dirty="0">
                <a:solidFill>
                  <a:srgbClr val="9FC6E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aarch64 and riscv64 produced byte-for-byte identical CSV output (MD5-matched) on the original 261,095-row run.</a:t>
            </a:r>
            <a:endParaRPr lang="en-US" sz="1250" dirty="0"/>
          </a:p>
        </p:txBody>
      </p:sp>
      <p:sp>
        <p:nvSpPr>
          <p:cNvPr id="8" name="Text 5"/>
          <p:cNvSpPr/>
          <p:nvPr/>
        </p:nvSpPr>
        <p:spPr>
          <a:xfrm>
            <a:off x="548640" y="5074920"/>
            <a:ext cx="110642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i="1" dirty="0">
                <a:solidFill>
                  <a:srgbClr val="9A7B1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“The physics of the FORTH interpreter is a property of the algorithm, not the hardware.”</a:t>
            </a:r>
            <a:endParaRPr lang="en-US" sz="1500" dirty="0"/>
          </a:p>
        </p:txBody>
      </p:sp>
      <p:sp>
        <p:nvSpPr>
          <p:cNvPr id="9" name="Text 6"/>
          <p:cNvSpPr/>
          <p:nvPr/>
        </p:nvSpPr>
        <p:spPr>
          <a:xfrm>
            <a:off x="548640" y="6510528"/>
            <a:ext cx="7315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StarForth — Technical Deep Dive</a:t>
            </a:r>
            <a:endParaRPr lang="en-US" sz="900" dirty="0"/>
          </a:p>
        </p:txBody>
      </p:sp>
      <p:sp>
        <p:nvSpPr>
          <p:cNvPr id="10" name="Text 7"/>
          <p:cNvSpPr/>
          <p:nvPr/>
        </p:nvSpPr>
        <p:spPr>
          <a:xfrm>
            <a:off x="11612880" y="6510528"/>
            <a:ext cx="3657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28</a:t>
            </a:r>
            <a:endParaRPr lang="en-US" sz="9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0A162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22960" y="1920240"/>
            <a:ext cx="2743200" cy="11887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200" b="1" dirty="0">
                <a:solidFill>
                  <a:srgbClr val="F2C96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</a:t>
            </a:r>
            <a:endParaRPr lang="en-US" sz="7200" dirty="0"/>
          </a:p>
        </p:txBody>
      </p:sp>
      <p:sp>
        <p:nvSpPr>
          <p:cNvPr id="3" name="Text 1"/>
          <p:cNvSpPr/>
          <p:nvPr/>
        </p:nvSpPr>
        <p:spPr>
          <a:xfrm>
            <a:off x="822960" y="3246120"/>
            <a:ext cx="1005840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Formal Foundations</a:t>
            </a:r>
            <a:endParaRPr lang="en-US" sz="3400" dirty="0"/>
          </a:p>
        </p:txBody>
      </p:sp>
      <p:sp>
        <p:nvSpPr>
          <p:cNvPr id="4" name="Text 2"/>
          <p:cNvSpPr/>
          <p:nvPr/>
        </p:nvSpPr>
        <p:spPr>
          <a:xfrm>
            <a:off x="822960" y="4023360"/>
            <a:ext cx="96012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dirty="0">
                <a:solidFill>
                  <a:srgbClr val="9FC6E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mathematical model and vocabulary everything else builds on</a:t>
            </a:r>
            <a:endParaRPr lang="en-US" sz="1500" dirty="0"/>
          </a:p>
        </p:txBody>
      </p:sp>
      <p:sp>
        <p:nvSpPr>
          <p:cNvPr id="5" name="Text 3"/>
          <p:cNvSpPr/>
          <p:nvPr/>
        </p:nvSpPr>
        <p:spPr>
          <a:xfrm>
            <a:off x="548640" y="6510528"/>
            <a:ext cx="7315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E86A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StarForth — Technical Deep Dive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11612880" y="6510528"/>
            <a:ext cx="3657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E86A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</a:t>
            </a:r>
            <a:endParaRPr lang="en-US" sz="900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">
    <p:bg>
      <p:bgPr>
        <a:solidFill>
          <a:srgbClr val="F4F6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457200"/>
            <a:ext cx="110642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spc="100" kern="0" dirty="0">
                <a:solidFill>
                  <a:srgbClr val="9A7B1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COMPUDYNAMIC BREATHING CYCLE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548640" y="749808"/>
            <a:ext cx="110642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 discrete 5-point limit cycle, not noise</a:t>
            </a:r>
            <a:endParaRPr lang="en-US" sz="3000" dirty="0"/>
          </a:p>
        </p:txBody>
      </p:sp>
      <p:pic>
        <p:nvPicPr>
          <p:cNvPr id="4" name="Image 0" descr="./charts/multirep_poincare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8640" y="1737360"/>
            <a:ext cx="11064240" cy="4745736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548640" y="6510528"/>
            <a:ext cx="7315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StarForth — Technical Deep Dive</a:t>
            </a:r>
            <a:endParaRPr lang="en-US" sz="900" dirty="0"/>
          </a:p>
        </p:txBody>
      </p:sp>
      <p:sp>
        <p:nvSpPr>
          <p:cNvPr id="6" name="Text 3"/>
          <p:cNvSpPr/>
          <p:nvPr/>
        </p:nvSpPr>
        <p:spPr>
          <a:xfrm>
            <a:off x="11612880" y="6510528"/>
            <a:ext cx="3657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29</a:t>
            </a:r>
            <a:endParaRPr lang="en-US" sz="900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">
    <p:bg>
      <p:bgPr>
        <a:solidFill>
          <a:srgbClr val="F4F6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457200"/>
            <a:ext cx="110642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spc="100" kern="0" dirty="0">
                <a:solidFill>
                  <a:srgbClr val="9A7B1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THERMAL PHASE PORTRAIT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548640" y="749808"/>
            <a:ext cx="110642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Heat h_n vs. Δh_n, all three architectures</a:t>
            </a:r>
            <a:endParaRPr lang="en-US" sz="3000" dirty="0"/>
          </a:p>
        </p:txBody>
      </p:sp>
      <p:pic>
        <p:nvPicPr>
          <p:cNvPr id="4" name="Image 0" descr="./charts/thermal_portrait_light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8640" y="1737360"/>
            <a:ext cx="11064240" cy="4745736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548640" y="6510528"/>
            <a:ext cx="7315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StarForth — Technical Deep Dive</a:t>
            </a:r>
            <a:endParaRPr lang="en-US" sz="900" dirty="0"/>
          </a:p>
        </p:txBody>
      </p:sp>
      <p:sp>
        <p:nvSpPr>
          <p:cNvPr id="6" name="Text 3"/>
          <p:cNvSpPr/>
          <p:nvPr/>
        </p:nvSpPr>
        <p:spPr>
          <a:xfrm>
            <a:off x="11612880" y="6510528"/>
            <a:ext cx="3657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30</a:t>
            </a:r>
            <a:endParaRPr lang="en-US" sz="900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">
    <p:bg>
      <p:bgPr>
        <a:solidFill>
          <a:srgbClr val="F4F6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457200"/>
            <a:ext cx="110642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spc="100" kern="0" dirty="0">
                <a:solidFill>
                  <a:srgbClr val="9A7B1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TIMER-HARDWARE DIVERGENCE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548640" y="749808"/>
            <a:ext cx="110642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Attractor-neutral — a calibration residual, not a bug</a:t>
            </a:r>
            <a:endParaRPr lang="en-US" sz="3000" dirty="0"/>
          </a:p>
        </p:txBody>
      </p:sp>
      <p:sp>
        <p:nvSpPr>
          <p:cNvPr id="4" name="Text 2"/>
          <p:cNvSpPr/>
          <p:nvPr/>
        </p:nvSpPr>
        <p:spPr>
          <a:xfrm>
            <a:off x="548640" y="1737360"/>
            <a:ext cx="1106424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 clean aarch64 re-run diverged from riscv64 in heat columns only (hot_word_count, avg_word_heat_q48) from tick 34,001 onward — while every attractor metric (execution rate, window width, temporal trust, timing variance) stayed identical.</a:t>
            </a:r>
            <a:endParaRPr lang="en-US" sz="1400" dirty="0"/>
          </a:p>
        </p:txBody>
      </p:sp>
      <p:sp>
        <p:nvSpPr>
          <p:cNvPr id="5" name="Text 3"/>
          <p:cNvSpPr/>
          <p:nvPr/>
        </p:nvSpPr>
        <p:spPr>
          <a:xfrm>
            <a:off x="548640" y="2788920"/>
            <a:ext cx="1106424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Interpretation: heat carries small run-to-run noise, but the attractor itself does not — the dynamics that matter for the determinism claim are unaffected.</a:t>
            </a:r>
            <a:endParaRPr lang="en-US" sz="1400" dirty="0"/>
          </a:p>
        </p:txBody>
      </p:sp>
      <p:sp>
        <p:nvSpPr>
          <p:cNvPr id="6" name="Shape 4"/>
          <p:cNvSpPr/>
          <p:nvPr/>
        </p:nvSpPr>
        <p:spPr>
          <a:xfrm>
            <a:off x="548640" y="3703320"/>
            <a:ext cx="11064240" cy="2011680"/>
          </a:xfrm>
          <a:prstGeom prst="roundRect">
            <a:avLst>
              <a:gd name="adj" fmla="val 2727"/>
            </a:avLst>
          </a:prstGeom>
          <a:solidFill>
            <a:srgbClr val="0A1628"/>
          </a:solidFill>
          <a:ln/>
          <a:effectLst>
            <a:outerShdw sx="100000" sy="100000" kx="0" ky="0" algn="bl" rotWithShape="0" blurRad="76200" dist="25400" dir="5400000">
              <a:srgbClr val="1B2A4A">
                <a:alpha val="18000"/>
              </a:srgbClr>
            </a:outerShdw>
          </a:effectLst>
        </p:spPr>
      </p:sp>
      <p:sp>
        <p:nvSpPr>
          <p:cNvPr id="7" name="Text 5"/>
          <p:cNvSpPr/>
          <p:nvPr/>
        </p:nvSpPr>
        <p:spPr>
          <a:xfrm>
            <a:off x="868680" y="3931920"/>
            <a:ext cx="104241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F2C96A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H ∈ {667664, 667777, 667881} across three replications, all p &lt; 2.2×10⁻¹⁶</a:t>
            </a:r>
            <a:endParaRPr lang="en-US" sz="1400" dirty="0"/>
          </a:p>
        </p:txBody>
      </p:sp>
      <p:sp>
        <p:nvSpPr>
          <p:cNvPr id="8" name="Text 6"/>
          <p:cNvSpPr/>
          <p:nvPr/>
        </p:nvSpPr>
        <p:spPr>
          <a:xfrm>
            <a:off x="868680" y="4434840"/>
            <a:ext cx="10424160" cy="11887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1250" dirty="0">
                <a:solidFill>
                  <a:srgbClr val="9FC6E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x86-64 APIC emulation leaves a measurable calibration residual (t̄ = 0.9947, σ̄² = 9.5×10⁻³) that ARMv8's Generic Timer and RISC-V's CLINT don't share — attributed to timer hardware, not the algorithm. amd64 differs by only 3 rows total, from APIC scheduling — no effect on any headline statistic.</a:t>
            </a:r>
            <a:endParaRPr lang="en-US" sz="1250" dirty="0"/>
          </a:p>
        </p:txBody>
      </p:sp>
      <p:sp>
        <p:nvSpPr>
          <p:cNvPr id="9" name="Text 7"/>
          <p:cNvSpPr/>
          <p:nvPr/>
        </p:nvSpPr>
        <p:spPr>
          <a:xfrm>
            <a:off x="548640" y="6510528"/>
            <a:ext cx="7315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StarForth — Technical Deep Dive</a:t>
            </a:r>
            <a:endParaRPr lang="en-US" sz="900" dirty="0"/>
          </a:p>
        </p:txBody>
      </p:sp>
      <p:sp>
        <p:nvSpPr>
          <p:cNvPr id="10" name="Text 8"/>
          <p:cNvSpPr/>
          <p:nvPr/>
        </p:nvSpPr>
        <p:spPr>
          <a:xfrm>
            <a:off x="11612880" y="6510528"/>
            <a:ext cx="3657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31</a:t>
            </a:r>
            <a:endParaRPr lang="en-US" sz="900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">
    <p:bg>
      <p:bgPr>
        <a:solidFill>
          <a:srgbClr val="0A162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22960" y="1920240"/>
            <a:ext cx="2743200" cy="11887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200" b="1" dirty="0">
                <a:solidFill>
                  <a:srgbClr val="F2C96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VII</a:t>
            </a:r>
            <a:endParaRPr lang="en-US" sz="7200" dirty="0"/>
          </a:p>
        </p:txBody>
      </p:sp>
      <p:sp>
        <p:nvSpPr>
          <p:cNvPr id="3" name="Text 1"/>
          <p:cNvSpPr/>
          <p:nvPr/>
        </p:nvSpPr>
        <p:spPr>
          <a:xfrm>
            <a:off x="822960" y="3246120"/>
            <a:ext cx="1005840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Verification &amp; Rigor</a:t>
            </a:r>
            <a:endParaRPr lang="en-US" sz="3400" dirty="0"/>
          </a:p>
        </p:txBody>
      </p:sp>
      <p:sp>
        <p:nvSpPr>
          <p:cNvPr id="4" name="Text 2"/>
          <p:cNvSpPr/>
          <p:nvPr/>
        </p:nvSpPr>
        <p:spPr>
          <a:xfrm>
            <a:off x="822960" y="4023360"/>
            <a:ext cx="96012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dirty="0">
                <a:solidFill>
                  <a:srgbClr val="9FC6E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Isabelle/HOL proofs, negative results, and honest scope</a:t>
            </a:r>
            <a:endParaRPr lang="en-US" sz="1500" dirty="0"/>
          </a:p>
        </p:txBody>
      </p:sp>
      <p:sp>
        <p:nvSpPr>
          <p:cNvPr id="5" name="Text 3"/>
          <p:cNvSpPr/>
          <p:nvPr/>
        </p:nvSpPr>
        <p:spPr>
          <a:xfrm>
            <a:off x="548640" y="6510528"/>
            <a:ext cx="7315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E86A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StarForth — Technical Deep Dive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11612880" y="6510528"/>
            <a:ext cx="3657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E86A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32</a:t>
            </a:r>
            <a:endParaRPr lang="en-US" sz="900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">
    <p:bg>
      <p:bgPr>
        <a:solidFill>
          <a:srgbClr val="F4F6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457200"/>
            <a:ext cx="110642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spc="100" kern="0" dirty="0">
                <a:solidFill>
                  <a:srgbClr val="9A7B1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FORMAL VERIFICATION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548640" y="749808"/>
            <a:ext cx="110642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24 Isabelle/HOL theory files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548640" y="1783080"/>
            <a:ext cx="11064240" cy="914400"/>
          </a:xfrm>
          <a:prstGeom prst="roundRect">
            <a:avLst>
              <a:gd name="adj" fmla="val 6000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5400000">
              <a:srgbClr val="1B2A4A">
                <a:alpha val="18000"/>
              </a:srgbClr>
            </a:outerShdw>
          </a:effectLst>
        </p:spPr>
      </p:sp>
      <p:sp>
        <p:nvSpPr>
          <p:cNvPr id="5" name="Text 3"/>
          <p:cNvSpPr/>
          <p:nvPr/>
        </p:nvSpPr>
        <p:spPr>
          <a:xfrm>
            <a:off x="868680" y="1874520"/>
            <a:ext cx="329184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5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Loop correctness (8)</a:t>
            </a:r>
            <a:endParaRPr lang="en-US" sz="1350" dirty="0"/>
          </a:p>
        </p:txBody>
      </p:sp>
      <p:sp>
        <p:nvSpPr>
          <p:cNvPr id="6" name="Text 4"/>
          <p:cNvSpPr/>
          <p:nvPr/>
        </p:nvSpPr>
        <p:spPr>
          <a:xfrm>
            <a:off x="4297680" y="1874520"/>
            <a:ext cx="70408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StarForth_Base, Loop1_Heat … Loop7_Heartrate</a:t>
            </a:r>
            <a:endParaRPr lang="en-US" sz="1200" dirty="0"/>
          </a:p>
        </p:txBody>
      </p:sp>
      <p:sp>
        <p:nvSpPr>
          <p:cNvPr id="7" name="Shape 5"/>
          <p:cNvSpPr/>
          <p:nvPr/>
        </p:nvSpPr>
        <p:spPr>
          <a:xfrm>
            <a:off x="548640" y="2834640"/>
            <a:ext cx="11064240" cy="914400"/>
          </a:xfrm>
          <a:prstGeom prst="roundRect">
            <a:avLst>
              <a:gd name="adj" fmla="val 6000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5400000">
              <a:srgbClr val="1B2A4A">
                <a:alpha val="18000"/>
              </a:srgbClr>
            </a:outerShdw>
          </a:effectLst>
        </p:spPr>
      </p:sp>
      <p:sp>
        <p:nvSpPr>
          <p:cNvPr id="8" name="Text 6"/>
          <p:cNvSpPr/>
          <p:nvPr/>
        </p:nvSpPr>
        <p:spPr>
          <a:xfrm>
            <a:off x="868680" y="2926080"/>
            <a:ext cx="329184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5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Word-category correctness (5)</a:t>
            </a:r>
            <a:endParaRPr lang="en-US" sz="1350" dirty="0"/>
          </a:p>
        </p:txBody>
      </p:sp>
      <p:sp>
        <p:nvSpPr>
          <p:cNvPr id="9" name="Text 7"/>
          <p:cNvSpPr/>
          <p:nvPr/>
        </p:nvSpPr>
        <p:spPr>
          <a:xfrm>
            <a:off x="4297680" y="2926080"/>
            <a:ext cx="70408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Arithmetic, Stack, Logical, Memory, Return-Stack Words</a:t>
            </a:r>
            <a:endParaRPr lang="en-US" sz="1200" dirty="0"/>
          </a:p>
        </p:txBody>
      </p:sp>
      <p:sp>
        <p:nvSpPr>
          <p:cNvPr id="10" name="Shape 8"/>
          <p:cNvSpPr/>
          <p:nvPr/>
        </p:nvSpPr>
        <p:spPr>
          <a:xfrm>
            <a:off x="548640" y="3886200"/>
            <a:ext cx="11064240" cy="914400"/>
          </a:xfrm>
          <a:prstGeom prst="roundRect">
            <a:avLst>
              <a:gd name="adj" fmla="val 6000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5400000">
              <a:srgbClr val="1B2A4A">
                <a:alpha val="18000"/>
              </a:srgbClr>
            </a:outerShdw>
          </a:effectLst>
        </p:spPr>
      </p:sp>
      <p:sp>
        <p:nvSpPr>
          <p:cNvPr id="11" name="Text 9"/>
          <p:cNvSpPr/>
          <p:nvPr/>
        </p:nvSpPr>
        <p:spPr>
          <a:xfrm>
            <a:off x="868680" y="3977640"/>
            <a:ext cx="329184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5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System properties (6)</a:t>
            </a:r>
            <a:endParaRPr lang="en-US" sz="1350" dirty="0"/>
          </a:p>
        </p:txBody>
      </p:sp>
      <p:sp>
        <p:nvSpPr>
          <p:cNvPr id="12" name="Text 10"/>
          <p:cNvSpPr/>
          <p:nvPr/>
        </p:nvSpPr>
        <p:spPr>
          <a:xfrm>
            <a:off x="4297680" y="3977640"/>
            <a:ext cx="70408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Q48_16, Correctness, Concurrent, Transition, Mutex, +1</a:t>
            </a:r>
            <a:endParaRPr lang="en-US" sz="1200" dirty="0"/>
          </a:p>
        </p:txBody>
      </p:sp>
      <p:sp>
        <p:nvSpPr>
          <p:cNvPr id="13" name="Shape 11"/>
          <p:cNvSpPr/>
          <p:nvPr/>
        </p:nvSpPr>
        <p:spPr>
          <a:xfrm>
            <a:off x="548640" y="4937760"/>
            <a:ext cx="11064240" cy="914400"/>
          </a:xfrm>
          <a:prstGeom prst="roundRect">
            <a:avLst>
              <a:gd name="adj" fmla="val 6000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5400000">
              <a:srgbClr val="1B2A4A">
                <a:alpha val="18000"/>
              </a:srgbClr>
            </a:outerShdw>
          </a:effectLst>
        </p:spPr>
      </p:sp>
      <p:sp>
        <p:nvSpPr>
          <p:cNvPr id="14" name="Text 12"/>
          <p:cNvSpPr/>
          <p:nvPr/>
        </p:nvSpPr>
        <p:spPr>
          <a:xfrm>
            <a:off x="868680" y="5029200"/>
            <a:ext cx="329184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5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ACL invariants (5)</a:t>
            </a:r>
            <a:endParaRPr lang="en-US" sz="1350" dirty="0"/>
          </a:p>
        </p:txBody>
      </p:sp>
      <p:sp>
        <p:nvSpPr>
          <p:cNvPr id="15" name="Text 13"/>
          <p:cNvSpPr/>
          <p:nvPr/>
        </p:nvSpPr>
        <p:spPr>
          <a:xfrm>
            <a:off x="4297680" y="5029200"/>
            <a:ext cx="70408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Pin-Monotone, Inherit-Clears-Pin, TTL-Bounded, Emergency-Bypass, No-Escalation</a:t>
            </a:r>
            <a:endParaRPr lang="en-US" sz="1200" dirty="0"/>
          </a:p>
        </p:txBody>
      </p:sp>
      <p:sp>
        <p:nvSpPr>
          <p:cNvPr id="16" name="Text 14"/>
          <p:cNvSpPr/>
          <p:nvPr/>
        </p:nvSpPr>
        <p:spPr>
          <a:xfrm>
            <a:off x="548640" y="5760720"/>
            <a:ext cx="110642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i="1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Build: isabelle build -D proof/. Explicit scope caveat, stated by the project itself: full mechanized proof of all 7 feedback loops is not yet complete — partial proofs are in progress.</a:t>
            </a:r>
            <a:endParaRPr lang="en-US" sz="1100" dirty="0"/>
          </a:p>
        </p:txBody>
      </p:sp>
      <p:sp>
        <p:nvSpPr>
          <p:cNvPr id="17" name="Text 15"/>
          <p:cNvSpPr/>
          <p:nvPr/>
        </p:nvSpPr>
        <p:spPr>
          <a:xfrm>
            <a:off x="548640" y="6510528"/>
            <a:ext cx="7315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StarForth — Technical Deep Dive</a:t>
            </a:r>
            <a:endParaRPr lang="en-US" sz="900" dirty="0"/>
          </a:p>
        </p:txBody>
      </p:sp>
      <p:sp>
        <p:nvSpPr>
          <p:cNvPr id="18" name="Text 16"/>
          <p:cNvSpPr/>
          <p:nvPr/>
        </p:nvSpPr>
        <p:spPr>
          <a:xfrm>
            <a:off x="11612880" y="6510528"/>
            <a:ext cx="3657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33</a:t>
            </a:r>
            <a:endParaRPr lang="en-US" sz="900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">
    <p:bg>
      <p:bgPr>
        <a:solidFill>
          <a:srgbClr val="F4F6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457200"/>
            <a:ext cx="110642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spc="100" kern="0" dirty="0">
                <a:solidFill>
                  <a:srgbClr val="9A7B1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NEGATIVE RESULTS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548640" y="749808"/>
            <a:ext cx="110642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15 catalogued failure modes, published alongside the successes</a:t>
            </a:r>
            <a:endParaRPr lang="en-US" sz="3000" dirty="0"/>
          </a:p>
        </p:txBody>
      </p:sp>
      <p:graphicFrame>
        <p:nvGraphicFramePr>
          <p:cNvPr id="36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548640" y="1783080"/>
          <a:ext cx="11064240" cy="914400"/>
        </p:xfrm>
        <a:graphic>
          <a:graphicData uri="http://schemas.openxmlformats.org/drawingml/2006/table">
            <a:tbl>
              <a:tblPr/>
              <a:tblGrid>
                <a:gridCol w="4206240"/>
                <a:gridCol w="6858000"/>
              </a:tblGrid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Condition</a:t>
                      </a:r>
                      <a:endParaRPr lang="en-US" sz="12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A162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Effect</a:t>
                      </a:r>
                      <a:endParaRPr lang="en-US" sz="12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A1628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333333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Random-timer-driven control flow</a:t>
                      </a:r>
                      <a:endParaRPr lang="en-US" sz="11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333333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CV rises to ~15%, no convergence — explicit scope boundary, no mitigation</a:t>
                      </a:r>
                      <a:endParaRPr lang="en-US" sz="11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333333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I/O-bound workloads</a:t>
                      </a:r>
                      <a:endParaRPr lang="en-US" sz="11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2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333333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≤2% improvement; net degradation from ~5% overhead</a:t>
                      </a:r>
                      <a:endParaRPr lang="en-US" sz="11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333333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Window size 10 (vs. default 4096)</a:t>
                      </a:r>
                      <a:endParaRPr lang="en-US" sz="11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333333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R² &lt; 0.5, unstable</a:t>
                      </a:r>
                      <a:endParaRPr lang="en-US" sz="11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333333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Decay slope λ=10.0 (vs. ≈0.001)</a:t>
                      </a:r>
                      <a:endParaRPr lang="en-US" sz="11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2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333333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Cache thrashing</a:t>
                      </a:r>
                      <a:endParaRPr lang="en-US" sz="11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333333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Thermal throttling</a:t>
                      </a:r>
                      <a:endParaRPr lang="en-US" sz="11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333333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Runtime CV &gt; 90%; cache-decision CV stays 0%</a:t>
                      </a:r>
                      <a:endParaRPr lang="en-US" sz="11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333333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32 concurrent CPU-saturating processes</a:t>
                      </a:r>
                      <a:endParaRPr lang="en-US" sz="11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2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333333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Runtime CV &gt; 150%; cache-decision CV still 0%</a:t>
                      </a:r>
                      <a:endParaRPr lang="en-US" sz="11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2"/>
                    </a:solidFill>
                  </a:tcPr>
                </a:tc>
              </a:tr>
            </a:tbl>
          </a:graphicData>
        </a:graphic>
      </p:graphicFrame>
      <p:sp>
        <p:nvSpPr>
          <p:cNvPr id="5" name="Text 2"/>
          <p:cNvSpPr/>
          <p:nvPr/>
        </p:nvSpPr>
        <p:spPr>
          <a:xfrm>
            <a:off x="548640" y="5349240"/>
            <a:ext cx="1106424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1250" i="1" dirty="0">
                <a:solidFill>
                  <a:srgbClr val="9A7B1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last two rows are the sharpest demonstration of the core claim: even under conditions that make wall-clock timing wildly unstable, the algorithm's own decisions stay exactly at 0% variance.</a:t>
            </a:r>
            <a:endParaRPr lang="en-US" sz="1250" dirty="0"/>
          </a:p>
        </p:txBody>
      </p:sp>
      <p:sp>
        <p:nvSpPr>
          <p:cNvPr id="6" name="Text 3"/>
          <p:cNvSpPr/>
          <p:nvPr/>
        </p:nvSpPr>
        <p:spPr>
          <a:xfrm>
            <a:off x="548640" y="6510528"/>
            <a:ext cx="7315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StarForth — Technical Deep Dive</a:t>
            </a:r>
            <a:endParaRPr lang="en-US" sz="900" dirty="0"/>
          </a:p>
        </p:txBody>
      </p:sp>
      <p:sp>
        <p:nvSpPr>
          <p:cNvPr id="7" name="Text 4"/>
          <p:cNvSpPr/>
          <p:nvPr/>
        </p:nvSpPr>
        <p:spPr>
          <a:xfrm>
            <a:off x="11612880" y="6510528"/>
            <a:ext cx="3657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34</a:t>
            </a:r>
            <a:endParaRPr lang="en-US" sz="900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">
    <p:bg>
      <p:bgPr>
        <a:solidFill>
          <a:srgbClr val="F4F6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457200"/>
            <a:ext cx="110642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spc="100" kern="0" dirty="0">
                <a:solidFill>
                  <a:srgbClr val="9A7B1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WHAT THIS PROJECT DOES NOT CLAIM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548640" y="749808"/>
            <a:ext cx="110642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 standing anti-claims table, maintained alongside the results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548640" y="1792224"/>
            <a:ext cx="329184" cy="329184"/>
          </a:xfrm>
          <a:prstGeom prst="ellipse">
            <a:avLst/>
          </a:prstGeom>
          <a:solidFill>
            <a:srgbClr val="DCE6F2"/>
          </a:solidFill>
          <a:ln/>
        </p:spPr>
      </p:sp>
      <p:sp>
        <p:nvSpPr>
          <p:cNvPr id="5" name="Text 3"/>
          <p:cNvSpPr/>
          <p:nvPr/>
        </p:nvSpPr>
        <p:spPr>
          <a:xfrm>
            <a:off x="548640" y="1792224"/>
            <a:ext cx="329184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9A7B1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✕</a:t>
            </a:r>
            <a:endParaRPr lang="en-US" sz="1400" dirty="0"/>
          </a:p>
        </p:txBody>
      </p:sp>
      <p:sp>
        <p:nvSpPr>
          <p:cNvPr id="6" name="Text 4"/>
          <p:cNvSpPr/>
          <p:nvPr/>
        </p:nvSpPr>
        <p:spPr>
          <a:xfrm>
            <a:off x="1097280" y="1783080"/>
            <a:ext cx="104241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Not a physical theory — thermodynamic language is an explicit modeling metaphor, not literal physics</a:t>
            </a:r>
            <a:endParaRPr lang="en-US" sz="1300" dirty="0"/>
          </a:p>
        </p:txBody>
      </p:sp>
      <p:sp>
        <p:nvSpPr>
          <p:cNvPr id="7" name="Shape 5"/>
          <p:cNvSpPr/>
          <p:nvPr/>
        </p:nvSpPr>
        <p:spPr>
          <a:xfrm>
            <a:off x="548640" y="2322576"/>
            <a:ext cx="329184" cy="329184"/>
          </a:xfrm>
          <a:prstGeom prst="ellipse">
            <a:avLst/>
          </a:prstGeom>
          <a:solidFill>
            <a:srgbClr val="DCE6F2"/>
          </a:solidFill>
          <a:ln/>
        </p:spPr>
      </p:sp>
      <p:sp>
        <p:nvSpPr>
          <p:cNvPr id="8" name="Text 6"/>
          <p:cNvSpPr/>
          <p:nvPr/>
        </p:nvSpPr>
        <p:spPr>
          <a:xfrm>
            <a:off x="548640" y="2322576"/>
            <a:ext cx="329184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9A7B1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✕</a:t>
            </a:r>
            <a:endParaRPr lang="en-US" sz="1400" dirty="0"/>
          </a:p>
        </p:txBody>
      </p:sp>
      <p:sp>
        <p:nvSpPr>
          <p:cNvPr id="9" name="Text 7"/>
          <p:cNvSpPr/>
          <p:nvPr/>
        </p:nvSpPr>
        <p:spPr>
          <a:xfrm>
            <a:off x="1097280" y="2313432"/>
            <a:ext cx="104241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Not global optimality — locally adaptive, not provably optimal</a:t>
            </a:r>
            <a:endParaRPr lang="en-US" sz="1300" dirty="0"/>
          </a:p>
        </p:txBody>
      </p:sp>
      <p:sp>
        <p:nvSpPr>
          <p:cNvPr id="10" name="Shape 8"/>
          <p:cNvSpPr/>
          <p:nvPr/>
        </p:nvSpPr>
        <p:spPr>
          <a:xfrm>
            <a:off x="548640" y="2852928"/>
            <a:ext cx="329184" cy="329184"/>
          </a:xfrm>
          <a:prstGeom prst="ellipse">
            <a:avLst/>
          </a:prstGeom>
          <a:solidFill>
            <a:srgbClr val="DCE6F2"/>
          </a:solidFill>
          <a:ln/>
        </p:spPr>
      </p:sp>
      <p:sp>
        <p:nvSpPr>
          <p:cNvPr id="11" name="Text 9"/>
          <p:cNvSpPr/>
          <p:nvPr/>
        </p:nvSpPr>
        <p:spPr>
          <a:xfrm>
            <a:off x="548640" y="2852928"/>
            <a:ext cx="329184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9A7B1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✕</a:t>
            </a:r>
            <a:endParaRPr lang="en-US" sz="1400" dirty="0"/>
          </a:p>
        </p:txBody>
      </p:sp>
      <p:sp>
        <p:nvSpPr>
          <p:cNvPr id="12" name="Text 10"/>
          <p:cNvSpPr/>
          <p:nvPr/>
        </p:nvSpPr>
        <p:spPr>
          <a:xfrm>
            <a:off x="1097280" y="2843784"/>
            <a:ext cx="104241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Not AI/ML — no neural networks, gradient descent, backpropagation, training data, or reinforcement learning</a:t>
            </a:r>
            <a:endParaRPr lang="en-US" sz="1300" dirty="0"/>
          </a:p>
        </p:txBody>
      </p:sp>
      <p:sp>
        <p:nvSpPr>
          <p:cNvPr id="13" name="Shape 11"/>
          <p:cNvSpPr/>
          <p:nvPr/>
        </p:nvSpPr>
        <p:spPr>
          <a:xfrm>
            <a:off x="548640" y="3383280"/>
            <a:ext cx="329184" cy="329184"/>
          </a:xfrm>
          <a:prstGeom prst="ellipse">
            <a:avLst/>
          </a:prstGeom>
          <a:solidFill>
            <a:srgbClr val="DCE6F2"/>
          </a:solidFill>
          <a:ln/>
        </p:spPr>
      </p:sp>
      <p:sp>
        <p:nvSpPr>
          <p:cNvPr id="14" name="Text 12"/>
          <p:cNvSpPr/>
          <p:nvPr/>
        </p:nvSpPr>
        <p:spPr>
          <a:xfrm>
            <a:off x="548640" y="3383280"/>
            <a:ext cx="329184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9A7B1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✕</a:t>
            </a:r>
            <a:endParaRPr lang="en-US" sz="1400" dirty="0"/>
          </a:p>
        </p:txBody>
      </p:sp>
      <p:sp>
        <p:nvSpPr>
          <p:cNvPr id="15" name="Text 13"/>
          <p:cNvSpPr/>
          <p:nvPr/>
        </p:nvSpPr>
        <p:spPr>
          <a:xfrm>
            <a:off x="1097280" y="3374136"/>
            <a:ext cx="104241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Not the first adaptive VM, and not claimed to be the fastest or to beat JIT compilers</a:t>
            </a:r>
            <a:endParaRPr lang="en-US" sz="1300" dirty="0"/>
          </a:p>
        </p:txBody>
      </p:sp>
      <p:sp>
        <p:nvSpPr>
          <p:cNvPr id="16" name="Shape 14"/>
          <p:cNvSpPr/>
          <p:nvPr/>
        </p:nvSpPr>
        <p:spPr>
          <a:xfrm>
            <a:off x="548640" y="3913632"/>
            <a:ext cx="329184" cy="329184"/>
          </a:xfrm>
          <a:prstGeom prst="ellipse">
            <a:avLst/>
          </a:prstGeom>
          <a:solidFill>
            <a:srgbClr val="DCE6F2"/>
          </a:solidFill>
          <a:ln/>
        </p:spPr>
      </p:sp>
      <p:sp>
        <p:nvSpPr>
          <p:cNvPr id="17" name="Text 15"/>
          <p:cNvSpPr/>
          <p:nvPr/>
        </p:nvSpPr>
        <p:spPr>
          <a:xfrm>
            <a:off x="548640" y="3913632"/>
            <a:ext cx="329184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9A7B1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✕</a:t>
            </a:r>
            <a:endParaRPr lang="en-US" sz="1400" dirty="0"/>
          </a:p>
        </p:txBody>
      </p:sp>
      <p:sp>
        <p:nvSpPr>
          <p:cNvPr id="18" name="Text 16"/>
          <p:cNvSpPr/>
          <p:nvPr/>
        </p:nvSpPr>
        <p:spPr>
          <a:xfrm>
            <a:off x="1097280" y="3904488"/>
            <a:ext cx="104241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Not complete formal verification — partial mechanized proofs, stated openly</a:t>
            </a:r>
            <a:endParaRPr lang="en-US" sz="1300" dirty="0"/>
          </a:p>
        </p:txBody>
      </p:sp>
      <p:sp>
        <p:nvSpPr>
          <p:cNvPr id="19" name="Shape 17"/>
          <p:cNvSpPr/>
          <p:nvPr/>
        </p:nvSpPr>
        <p:spPr>
          <a:xfrm>
            <a:off x="548640" y="4443984"/>
            <a:ext cx="329184" cy="329184"/>
          </a:xfrm>
          <a:prstGeom prst="ellipse">
            <a:avLst/>
          </a:prstGeom>
          <a:solidFill>
            <a:srgbClr val="DCE6F2"/>
          </a:solidFill>
          <a:ln/>
        </p:spPr>
      </p:sp>
      <p:sp>
        <p:nvSpPr>
          <p:cNvPr id="20" name="Text 18"/>
          <p:cNvSpPr/>
          <p:nvPr/>
        </p:nvSpPr>
        <p:spPr>
          <a:xfrm>
            <a:off x="548640" y="4443984"/>
            <a:ext cx="329184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9A7B1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✕</a:t>
            </a:r>
            <a:endParaRPr lang="en-US" sz="1400" dirty="0"/>
          </a:p>
        </p:txBody>
      </p:sp>
      <p:sp>
        <p:nvSpPr>
          <p:cNvPr id="21" name="Text 19"/>
          <p:cNvSpPr/>
          <p:nvPr/>
        </p:nvSpPr>
        <p:spPr>
          <a:xfrm>
            <a:off x="1097280" y="4434840"/>
            <a:ext cx="104241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Not proven causation beyond the tested configurations</a:t>
            </a:r>
            <a:endParaRPr lang="en-US" sz="1300" dirty="0"/>
          </a:p>
        </p:txBody>
      </p:sp>
      <p:sp>
        <p:nvSpPr>
          <p:cNvPr id="22" name="Shape 20"/>
          <p:cNvSpPr/>
          <p:nvPr/>
        </p:nvSpPr>
        <p:spPr>
          <a:xfrm>
            <a:off x="548640" y="4974336"/>
            <a:ext cx="329184" cy="329184"/>
          </a:xfrm>
          <a:prstGeom prst="ellipse">
            <a:avLst/>
          </a:prstGeom>
          <a:solidFill>
            <a:srgbClr val="DCE6F2"/>
          </a:solidFill>
          <a:ln/>
        </p:spPr>
      </p:sp>
      <p:sp>
        <p:nvSpPr>
          <p:cNvPr id="23" name="Text 21"/>
          <p:cNvSpPr/>
          <p:nvPr/>
        </p:nvSpPr>
        <p:spPr>
          <a:xfrm>
            <a:off x="548640" y="4974336"/>
            <a:ext cx="329184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9A7B1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✕</a:t>
            </a:r>
            <a:endParaRPr lang="en-US" sz="1400" dirty="0"/>
          </a:p>
        </p:txBody>
      </p:sp>
      <p:sp>
        <p:nvSpPr>
          <p:cNvPr id="24" name="Text 22"/>
          <p:cNvSpPr/>
          <p:nvPr/>
        </p:nvSpPr>
        <p:spPr>
          <a:xfrm>
            <a:off x="1097280" y="4965192"/>
            <a:ext cx="104241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Not cross-language validated — FORTH-family interpreters only, so far</a:t>
            </a:r>
            <a:endParaRPr lang="en-US" sz="1300" dirty="0"/>
          </a:p>
        </p:txBody>
      </p:sp>
      <p:sp>
        <p:nvSpPr>
          <p:cNvPr id="25" name="Shape 23"/>
          <p:cNvSpPr/>
          <p:nvPr/>
        </p:nvSpPr>
        <p:spPr>
          <a:xfrm>
            <a:off x="548640" y="5504688"/>
            <a:ext cx="329184" cy="329184"/>
          </a:xfrm>
          <a:prstGeom prst="ellipse">
            <a:avLst/>
          </a:prstGeom>
          <a:solidFill>
            <a:srgbClr val="DCE6F2"/>
          </a:solidFill>
          <a:ln/>
        </p:spPr>
      </p:sp>
      <p:sp>
        <p:nvSpPr>
          <p:cNvPr id="26" name="Text 24"/>
          <p:cNvSpPr/>
          <p:nvPr/>
        </p:nvSpPr>
        <p:spPr>
          <a:xfrm>
            <a:off x="548640" y="5504688"/>
            <a:ext cx="329184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9A7B1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✕</a:t>
            </a:r>
            <a:endParaRPr lang="en-US" sz="1400" dirty="0"/>
          </a:p>
        </p:txBody>
      </p:sp>
      <p:sp>
        <p:nvSpPr>
          <p:cNvPr id="27" name="Text 25"/>
          <p:cNvSpPr/>
          <p:nvPr/>
        </p:nvSpPr>
        <p:spPr>
          <a:xfrm>
            <a:off x="1097280" y="5495544"/>
            <a:ext cx="104241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Not production-ready, and StarshipOS does not yet exist as a functional system</a:t>
            </a:r>
            <a:endParaRPr lang="en-US" sz="1300" dirty="0"/>
          </a:p>
        </p:txBody>
      </p:sp>
      <p:sp>
        <p:nvSpPr>
          <p:cNvPr id="28" name="Text 26"/>
          <p:cNvSpPr/>
          <p:nvPr/>
        </p:nvSpPr>
        <p:spPr>
          <a:xfrm>
            <a:off x="548640" y="6510528"/>
            <a:ext cx="7315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StarForth — Technical Deep Dive</a:t>
            </a:r>
            <a:endParaRPr lang="en-US" sz="900" dirty="0"/>
          </a:p>
        </p:txBody>
      </p:sp>
      <p:sp>
        <p:nvSpPr>
          <p:cNvPr id="29" name="Text 27"/>
          <p:cNvSpPr/>
          <p:nvPr/>
        </p:nvSpPr>
        <p:spPr>
          <a:xfrm>
            <a:off x="11612880" y="6510528"/>
            <a:ext cx="3657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35</a:t>
            </a:r>
            <a:endParaRPr lang="en-US" sz="900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">
    <p:bg>
      <p:bgPr>
        <a:solidFill>
          <a:srgbClr val="F4F6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457200"/>
            <a:ext cx="110642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spc="100" kern="0" dirty="0">
                <a:solidFill>
                  <a:srgbClr val="9A7B1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OPEN RESEARCH QUESTIONS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548640" y="749808"/>
            <a:ext cx="110642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Where the honest debate is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548640" y="1783080"/>
            <a:ext cx="384048" cy="384048"/>
          </a:xfrm>
          <a:prstGeom prst="ellipse">
            <a:avLst/>
          </a:prstGeom>
          <a:solidFill>
            <a:srgbClr val="13294D"/>
          </a:solidFill>
          <a:ln/>
        </p:spPr>
      </p:sp>
      <p:sp>
        <p:nvSpPr>
          <p:cNvPr id="5" name="Text 3"/>
          <p:cNvSpPr/>
          <p:nvPr/>
        </p:nvSpPr>
        <p:spPr>
          <a:xfrm>
            <a:off x="548640" y="1783080"/>
            <a:ext cx="384048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500" b="1" dirty="0">
                <a:solidFill>
                  <a:srgbClr val="F2C96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</a:t>
            </a:r>
            <a:endParaRPr lang="en-US" sz="1500" dirty="0"/>
          </a:p>
        </p:txBody>
      </p:sp>
      <p:sp>
        <p:nvSpPr>
          <p:cNvPr id="6" name="Text 4"/>
          <p:cNvSpPr/>
          <p:nvPr/>
        </p:nvSpPr>
        <p:spPr>
          <a:xfrm>
            <a:off x="1188720" y="1709928"/>
            <a:ext cx="1033272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0000"/>
              </a:lnSpc>
              <a:buNone/>
            </a:pPr>
            <a:r>
              <a:rPr lang="en-US" sz="135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Does full mechanized proof coverage for all 7 loops change any of the empirical conclusions, or only formalize them?</a:t>
            </a:r>
            <a:endParaRPr lang="en-US" sz="1350" dirty="0"/>
          </a:p>
        </p:txBody>
      </p:sp>
      <p:sp>
        <p:nvSpPr>
          <p:cNvPr id="7" name="Shape 5"/>
          <p:cNvSpPr/>
          <p:nvPr/>
        </p:nvSpPr>
        <p:spPr>
          <a:xfrm>
            <a:off x="548640" y="2624328"/>
            <a:ext cx="384048" cy="384048"/>
          </a:xfrm>
          <a:prstGeom prst="ellipse">
            <a:avLst/>
          </a:prstGeom>
          <a:solidFill>
            <a:srgbClr val="13294D"/>
          </a:solidFill>
          <a:ln/>
        </p:spPr>
      </p:sp>
      <p:sp>
        <p:nvSpPr>
          <p:cNvPr id="8" name="Text 6"/>
          <p:cNvSpPr/>
          <p:nvPr/>
        </p:nvSpPr>
        <p:spPr>
          <a:xfrm>
            <a:off x="548640" y="2624328"/>
            <a:ext cx="384048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500" b="1" dirty="0">
                <a:solidFill>
                  <a:srgbClr val="F2C96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</a:t>
            </a:r>
            <a:endParaRPr lang="en-US" sz="1500" dirty="0"/>
          </a:p>
        </p:txBody>
      </p:sp>
      <p:sp>
        <p:nvSpPr>
          <p:cNvPr id="9" name="Text 7"/>
          <p:cNvSpPr/>
          <p:nvPr/>
        </p:nvSpPr>
        <p:spPr>
          <a:xfrm>
            <a:off x="1188720" y="2551176"/>
            <a:ext cx="1033272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0000"/>
              </a:lnSpc>
              <a:buNone/>
            </a:pPr>
            <a:r>
              <a:rPr lang="en-US" sz="135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How far does the validated scope extend into I/O-bound and non-deterministic-control-flow workloads?</a:t>
            </a:r>
            <a:endParaRPr lang="en-US" sz="1350" dirty="0"/>
          </a:p>
        </p:txBody>
      </p:sp>
      <p:sp>
        <p:nvSpPr>
          <p:cNvPr id="10" name="Shape 8"/>
          <p:cNvSpPr/>
          <p:nvPr/>
        </p:nvSpPr>
        <p:spPr>
          <a:xfrm>
            <a:off x="548640" y="3465576"/>
            <a:ext cx="384048" cy="384048"/>
          </a:xfrm>
          <a:prstGeom prst="ellipse">
            <a:avLst/>
          </a:prstGeom>
          <a:solidFill>
            <a:srgbClr val="13294D"/>
          </a:solidFill>
          <a:ln/>
        </p:spPr>
      </p:sp>
      <p:sp>
        <p:nvSpPr>
          <p:cNvPr id="11" name="Text 9"/>
          <p:cNvSpPr/>
          <p:nvPr/>
        </p:nvSpPr>
        <p:spPr>
          <a:xfrm>
            <a:off x="548640" y="3465576"/>
            <a:ext cx="384048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500" b="1" dirty="0">
                <a:solidFill>
                  <a:srgbClr val="F2C96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</a:t>
            </a:r>
            <a:endParaRPr lang="en-US" sz="1500" dirty="0"/>
          </a:p>
        </p:txBody>
      </p:sp>
      <p:sp>
        <p:nvSpPr>
          <p:cNvPr id="12" name="Text 10"/>
          <p:cNvSpPr/>
          <p:nvPr/>
        </p:nvSpPr>
        <p:spPr>
          <a:xfrm>
            <a:off x="1188720" y="3392424"/>
            <a:ext cx="1033272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0000"/>
              </a:lnSpc>
              <a:buNone/>
            </a:pPr>
            <a:r>
              <a:rPr lang="en-US" sz="135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Does the conservation-law framing (James Law) generalize beyond FORTH-family interpreters to other VM architectures?</a:t>
            </a:r>
            <a:endParaRPr lang="en-US" sz="1350" dirty="0"/>
          </a:p>
        </p:txBody>
      </p:sp>
      <p:sp>
        <p:nvSpPr>
          <p:cNvPr id="13" name="Shape 11"/>
          <p:cNvSpPr/>
          <p:nvPr/>
        </p:nvSpPr>
        <p:spPr>
          <a:xfrm>
            <a:off x="548640" y="4306824"/>
            <a:ext cx="384048" cy="384048"/>
          </a:xfrm>
          <a:prstGeom prst="ellipse">
            <a:avLst/>
          </a:prstGeom>
          <a:solidFill>
            <a:srgbClr val="13294D"/>
          </a:solidFill>
          <a:ln/>
        </p:spPr>
      </p:sp>
      <p:sp>
        <p:nvSpPr>
          <p:cNvPr id="14" name="Text 12"/>
          <p:cNvSpPr/>
          <p:nvPr/>
        </p:nvSpPr>
        <p:spPr>
          <a:xfrm>
            <a:off x="548640" y="4306824"/>
            <a:ext cx="384048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500" b="1" dirty="0">
                <a:solidFill>
                  <a:srgbClr val="F2C96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</a:t>
            </a:r>
            <a:endParaRPr lang="en-US" sz="1500" dirty="0"/>
          </a:p>
        </p:txBody>
      </p:sp>
      <p:sp>
        <p:nvSpPr>
          <p:cNvPr id="15" name="Text 13"/>
          <p:cNvSpPr/>
          <p:nvPr/>
        </p:nvSpPr>
        <p:spPr>
          <a:xfrm>
            <a:off x="1188720" y="4233672"/>
            <a:ext cx="1033272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0000"/>
              </a:lnSpc>
              <a:buNone/>
            </a:pPr>
            <a:r>
              <a:rPr lang="en-US" sz="135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What is the actual asymptotic behavior of dictionaries beyond ~100,000 entries, where the transition matrix currently grows quadratically?</a:t>
            </a:r>
            <a:endParaRPr lang="en-US" sz="1350" dirty="0"/>
          </a:p>
        </p:txBody>
      </p:sp>
      <p:sp>
        <p:nvSpPr>
          <p:cNvPr id="16" name="Shape 14"/>
          <p:cNvSpPr/>
          <p:nvPr/>
        </p:nvSpPr>
        <p:spPr>
          <a:xfrm>
            <a:off x="548640" y="5148072"/>
            <a:ext cx="384048" cy="384048"/>
          </a:xfrm>
          <a:prstGeom prst="ellipse">
            <a:avLst/>
          </a:prstGeom>
          <a:solidFill>
            <a:srgbClr val="13294D"/>
          </a:solidFill>
          <a:ln/>
        </p:spPr>
      </p:sp>
      <p:sp>
        <p:nvSpPr>
          <p:cNvPr id="17" name="Text 15"/>
          <p:cNvSpPr/>
          <p:nvPr/>
        </p:nvSpPr>
        <p:spPr>
          <a:xfrm>
            <a:off x="548640" y="5148072"/>
            <a:ext cx="384048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500" b="1" dirty="0">
                <a:solidFill>
                  <a:srgbClr val="F2C96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5</a:t>
            </a:r>
            <a:endParaRPr lang="en-US" sz="1500" dirty="0"/>
          </a:p>
        </p:txBody>
      </p:sp>
      <p:sp>
        <p:nvSpPr>
          <p:cNvPr id="18" name="Text 16"/>
          <p:cNvSpPr/>
          <p:nvPr/>
        </p:nvSpPr>
        <p:spPr>
          <a:xfrm>
            <a:off x="1188720" y="5074920"/>
            <a:ext cx="1033272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0000"/>
              </a:lnSpc>
              <a:buNone/>
            </a:pPr>
            <a:r>
              <a:rPr lang="en-US" sz="135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How does the Tripod's capability-based dispatch model scale past three VMs, given IDX&gt;NAME and CH-ACCEPT are currently hardcoded for exactly three?</a:t>
            </a:r>
            <a:endParaRPr lang="en-US" sz="1350" dirty="0"/>
          </a:p>
        </p:txBody>
      </p:sp>
      <p:sp>
        <p:nvSpPr>
          <p:cNvPr id="19" name="Text 17"/>
          <p:cNvSpPr/>
          <p:nvPr/>
        </p:nvSpPr>
        <p:spPr>
          <a:xfrm>
            <a:off x="548640" y="6510528"/>
            <a:ext cx="7315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StarForth — Technical Deep Dive</a:t>
            </a:r>
            <a:endParaRPr lang="en-US" sz="900" dirty="0"/>
          </a:p>
        </p:txBody>
      </p:sp>
      <p:sp>
        <p:nvSpPr>
          <p:cNvPr id="20" name="Text 18"/>
          <p:cNvSpPr/>
          <p:nvPr/>
        </p:nvSpPr>
        <p:spPr>
          <a:xfrm>
            <a:off x="11612880" y="6510528"/>
            <a:ext cx="3657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36</a:t>
            </a:r>
            <a:endParaRPr lang="en-US" sz="900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">
    <p:bg>
      <p:bgPr>
        <a:solidFill>
          <a:srgbClr val="F4F6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457200"/>
            <a:ext cx="110642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spc="100" kern="0" dirty="0">
                <a:solidFill>
                  <a:srgbClr val="9A7B1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ROADMAP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548640" y="749808"/>
            <a:ext cx="110642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2025 → 2028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548640" y="1920240"/>
            <a:ext cx="2606040" cy="3566160"/>
          </a:xfrm>
          <a:prstGeom prst="roundRect">
            <a:avLst>
              <a:gd name="adj" fmla="val 2105"/>
            </a:avLst>
          </a:prstGeom>
          <a:solidFill>
            <a:srgbClr val="0A1628"/>
          </a:solidFill>
          <a:ln/>
        </p:spPr>
      </p:sp>
      <p:sp>
        <p:nvSpPr>
          <p:cNvPr id="5" name="Text 3"/>
          <p:cNvSpPr/>
          <p:nvPr/>
        </p:nvSpPr>
        <p:spPr>
          <a:xfrm>
            <a:off x="777240" y="2148840"/>
            <a:ext cx="21488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F2C96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2025</a:t>
            </a:r>
            <a:endParaRPr lang="en-US" sz="2200" dirty="0"/>
          </a:p>
        </p:txBody>
      </p:sp>
      <p:sp>
        <p:nvSpPr>
          <p:cNvPr id="6" name="Text 4"/>
          <p:cNvSpPr/>
          <p:nvPr/>
        </p:nvSpPr>
        <p:spPr>
          <a:xfrm>
            <a:off x="777240" y="2651760"/>
            <a:ext cx="21488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VM</a:t>
            </a:r>
            <a:endParaRPr lang="en-US" sz="1500" dirty="0"/>
          </a:p>
        </p:txBody>
      </p:sp>
      <p:sp>
        <p:nvSpPr>
          <p:cNvPr id="7" name="Text 5"/>
          <p:cNvSpPr/>
          <p:nvPr/>
        </p:nvSpPr>
        <p:spPr>
          <a:xfrm>
            <a:off x="777240" y="3200400"/>
            <a:ext cx="2148840" cy="21031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1150" dirty="0">
                <a:solidFill>
                  <a:srgbClr val="9FC6E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Done. StarForth v3.1.0, FORTH-79 compliant, 936+ tests.</a:t>
            </a:r>
            <a:endParaRPr lang="en-US" sz="1150" dirty="0"/>
          </a:p>
        </p:txBody>
      </p:sp>
      <p:sp>
        <p:nvSpPr>
          <p:cNvPr id="8" name="Shape 6"/>
          <p:cNvSpPr/>
          <p:nvPr/>
        </p:nvSpPr>
        <p:spPr>
          <a:xfrm>
            <a:off x="3410712" y="1920240"/>
            <a:ext cx="2606040" cy="3566160"/>
          </a:xfrm>
          <a:prstGeom prst="roundRect">
            <a:avLst>
              <a:gd name="adj" fmla="val 2105"/>
            </a:avLst>
          </a:prstGeom>
          <a:solidFill>
            <a:srgbClr val="0A1628"/>
          </a:solidFill>
          <a:ln/>
        </p:spPr>
      </p:sp>
      <p:sp>
        <p:nvSpPr>
          <p:cNvPr id="9" name="Text 7"/>
          <p:cNvSpPr/>
          <p:nvPr/>
        </p:nvSpPr>
        <p:spPr>
          <a:xfrm>
            <a:off x="3639312" y="2148840"/>
            <a:ext cx="21488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F2C96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2026</a:t>
            </a:r>
            <a:endParaRPr lang="en-US" sz="2200" dirty="0"/>
          </a:p>
        </p:txBody>
      </p:sp>
      <p:sp>
        <p:nvSpPr>
          <p:cNvPr id="10" name="Text 8"/>
          <p:cNvSpPr/>
          <p:nvPr/>
        </p:nvSpPr>
        <p:spPr>
          <a:xfrm>
            <a:off x="3639312" y="2651760"/>
            <a:ext cx="21488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Kernel</a:t>
            </a:r>
            <a:endParaRPr lang="en-US" sz="1500" dirty="0"/>
          </a:p>
        </p:txBody>
      </p:sp>
      <p:sp>
        <p:nvSpPr>
          <p:cNvPr id="11" name="Text 9"/>
          <p:cNvSpPr/>
          <p:nvPr/>
        </p:nvSpPr>
        <p:spPr>
          <a:xfrm>
            <a:off x="3639312" y="3200400"/>
            <a:ext cx="2148840" cy="21031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1150" dirty="0">
                <a:solidFill>
                  <a:srgbClr val="9FC6E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 progress. LithosAnanke M0–M7, Tripod fleet, ACL Phase 8.</a:t>
            </a:r>
            <a:endParaRPr lang="en-US" sz="1150" dirty="0"/>
          </a:p>
        </p:txBody>
      </p:sp>
      <p:sp>
        <p:nvSpPr>
          <p:cNvPr id="12" name="Shape 10"/>
          <p:cNvSpPr/>
          <p:nvPr/>
        </p:nvSpPr>
        <p:spPr>
          <a:xfrm>
            <a:off x="6272784" y="1920240"/>
            <a:ext cx="2606040" cy="3566160"/>
          </a:xfrm>
          <a:prstGeom prst="roundRect">
            <a:avLst>
              <a:gd name="adj" fmla="val 2105"/>
            </a:avLst>
          </a:prstGeom>
          <a:solidFill>
            <a:srgbClr val="DCE6F2"/>
          </a:solidFill>
          <a:ln/>
        </p:spPr>
      </p:sp>
      <p:sp>
        <p:nvSpPr>
          <p:cNvPr id="13" name="Text 11"/>
          <p:cNvSpPr/>
          <p:nvPr/>
        </p:nvSpPr>
        <p:spPr>
          <a:xfrm>
            <a:off x="6501384" y="2148840"/>
            <a:ext cx="21488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9A7B1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2027</a:t>
            </a:r>
            <a:endParaRPr lang="en-US" sz="2200" dirty="0"/>
          </a:p>
        </p:txBody>
      </p:sp>
      <p:sp>
        <p:nvSpPr>
          <p:cNvPr id="14" name="Text 12"/>
          <p:cNvSpPr/>
          <p:nvPr/>
        </p:nvSpPr>
        <p:spPr>
          <a:xfrm>
            <a:off x="6501384" y="2651760"/>
            <a:ext cx="21488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Self-Hosting OS</a:t>
            </a:r>
            <a:endParaRPr lang="en-US" sz="1500" dirty="0"/>
          </a:p>
        </p:txBody>
      </p:sp>
      <p:sp>
        <p:nvSpPr>
          <p:cNvPr id="15" name="Text 13"/>
          <p:cNvSpPr/>
          <p:nvPr/>
        </p:nvSpPr>
        <p:spPr>
          <a:xfrm>
            <a:off x="6501384" y="3200400"/>
            <a:ext cx="2148840" cy="21031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115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StarshipOS — storage, networking, multitasking, self-compile.</a:t>
            </a:r>
            <a:endParaRPr lang="en-US" sz="1150" dirty="0"/>
          </a:p>
        </p:txBody>
      </p:sp>
      <p:sp>
        <p:nvSpPr>
          <p:cNvPr id="16" name="Shape 14"/>
          <p:cNvSpPr/>
          <p:nvPr/>
        </p:nvSpPr>
        <p:spPr>
          <a:xfrm>
            <a:off x="9134856" y="1920240"/>
            <a:ext cx="2606040" cy="3566160"/>
          </a:xfrm>
          <a:prstGeom prst="roundRect">
            <a:avLst>
              <a:gd name="adj" fmla="val 2105"/>
            </a:avLst>
          </a:prstGeom>
          <a:solidFill>
            <a:srgbClr val="DCE6F2"/>
          </a:solidFill>
          <a:ln/>
        </p:spPr>
      </p:sp>
      <p:sp>
        <p:nvSpPr>
          <p:cNvPr id="17" name="Text 15"/>
          <p:cNvSpPr/>
          <p:nvPr/>
        </p:nvSpPr>
        <p:spPr>
          <a:xfrm>
            <a:off x="9363456" y="2148840"/>
            <a:ext cx="21488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9A7B1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2028</a:t>
            </a:r>
            <a:endParaRPr lang="en-US" sz="2200" dirty="0"/>
          </a:p>
        </p:txBody>
      </p:sp>
      <p:sp>
        <p:nvSpPr>
          <p:cNvPr id="18" name="Text 16"/>
          <p:cNvSpPr/>
          <p:nvPr/>
        </p:nvSpPr>
        <p:spPr>
          <a:xfrm>
            <a:off x="9363456" y="2651760"/>
            <a:ext cx="21488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Custom Hardware</a:t>
            </a:r>
            <a:endParaRPr lang="en-US" sz="1500" dirty="0"/>
          </a:p>
        </p:txBody>
      </p:sp>
      <p:sp>
        <p:nvSpPr>
          <p:cNvPr id="19" name="Text 17"/>
          <p:cNvSpPr/>
          <p:nvPr/>
        </p:nvSpPr>
        <p:spPr>
          <a:xfrm>
            <a:off x="9363456" y="3200400"/>
            <a:ext cx="2148840" cy="21031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115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FPGA feasibility study.</a:t>
            </a:r>
            <a:endParaRPr lang="en-US" sz="1150" dirty="0"/>
          </a:p>
        </p:txBody>
      </p:sp>
      <p:sp>
        <p:nvSpPr>
          <p:cNvPr id="20" name="Text 18"/>
          <p:cNvSpPr/>
          <p:nvPr/>
        </p:nvSpPr>
        <p:spPr>
          <a:xfrm>
            <a:off x="548640" y="6510528"/>
            <a:ext cx="7315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StarForth — Technical Deep Dive</a:t>
            </a:r>
            <a:endParaRPr lang="en-US" sz="900" dirty="0"/>
          </a:p>
        </p:txBody>
      </p:sp>
      <p:sp>
        <p:nvSpPr>
          <p:cNvPr id="21" name="Text 19"/>
          <p:cNvSpPr/>
          <p:nvPr/>
        </p:nvSpPr>
        <p:spPr>
          <a:xfrm>
            <a:off x="11612880" y="6510528"/>
            <a:ext cx="3657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37</a:t>
            </a:r>
            <a:endParaRPr lang="en-US" sz="900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">
    <p:bg>
      <p:bgPr>
        <a:solidFill>
          <a:srgbClr val="0A162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22960" y="2194560"/>
            <a:ext cx="1051560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42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Let's go deeper.</a:t>
            </a:r>
            <a:endParaRPr lang="en-US" sz="4200" dirty="0"/>
          </a:p>
        </p:txBody>
      </p:sp>
      <p:sp>
        <p:nvSpPr>
          <p:cNvPr id="3" name="Text 1"/>
          <p:cNvSpPr/>
          <p:nvPr/>
        </p:nvSpPr>
        <p:spPr>
          <a:xfrm>
            <a:off x="822960" y="3108960"/>
            <a:ext cx="987552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1600" dirty="0">
                <a:solidFill>
                  <a:srgbClr val="9FC6E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Formal volumes, DoE reports, Isabelle/HOL proofs, and the full source tree are available for review.</a:t>
            </a:r>
            <a:endParaRPr lang="en-US" sz="1600" dirty="0"/>
          </a:p>
        </p:txBody>
      </p:sp>
      <p:sp>
        <p:nvSpPr>
          <p:cNvPr id="4" name="Text 2"/>
          <p:cNvSpPr/>
          <p:nvPr/>
        </p:nvSpPr>
        <p:spPr>
          <a:xfrm>
            <a:off x="822960" y="3931920"/>
            <a:ext cx="98755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9FB4D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github.com/rajames440/StarForth   ·   rajames440@gmail.com</a:t>
            </a:r>
            <a:endParaRPr lang="en-US" sz="1300" dirty="0"/>
          </a:p>
        </p:txBody>
      </p:sp>
      <p:sp>
        <p:nvSpPr>
          <p:cNvPr id="5" name="Text 3"/>
          <p:cNvSpPr/>
          <p:nvPr/>
        </p:nvSpPr>
        <p:spPr>
          <a:xfrm>
            <a:off x="822960" y="5943600"/>
            <a:ext cx="105156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dirty="0">
                <a:solidFill>
                  <a:srgbClr val="6E86A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Robert A. James (“Captain Bob”)  ·  Patent pending — USPTO provisional, December 2025</a:t>
            </a:r>
            <a:endParaRPr lang="en-US" sz="11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4F6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457200"/>
            <a:ext cx="110642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spc="100" kern="0" dirty="0">
                <a:solidFill>
                  <a:srgbClr val="9A7B1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MOTIVATION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548640" y="749808"/>
            <a:ext cx="110642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Why adaptation and determinism are usually incompatible</a:t>
            </a:r>
            <a:endParaRPr lang="en-US" sz="3000" dirty="0"/>
          </a:p>
        </p:txBody>
      </p:sp>
      <p:sp>
        <p:nvSpPr>
          <p:cNvPr id="4" name="Text 2"/>
          <p:cNvSpPr/>
          <p:nvPr/>
        </p:nvSpPr>
        <p:spPr>
          <a:xfrm>
            <a:off x="548640" y="1737360"/>
            <a:ext cx="11064240" cy="11887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5000"/>
              </a:lnSpc>
              <a:buNone/>
            </a:pPr>
            <a:r>
              <a:rPr lang="en-US" sz="145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Adaptive systems (inline caches, JIT compilers, browsers) improve performance by learning execution patterns at runtime — but their internal decisions vary run to run, driven by timing-sensitive heuristics. That variance is disqualifying for systems requiring certification: medical devices, flight control, financial infrastructure.</a:t>
            </a:r>
            <a:endParaRPr lang="en-US" sz="1450" dirty="0"/>
          </a:p>
        </p:txBody>
      </p:sp>
      <p:sp>
        <p:nvSpPr>
          <p:cNvPr id="5" name="Text 3"/>
          <p:cNvSpPr/>
          <p:nvPr/>
        </p:nvSpPr>
        <p:spPr>
          <a:xfrm>
            <a:off x="548640" y="2880360"/>
            <a:ext cx="1106424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5000"/>
              </a:lnSpc>
              <a:buNone/>
            </a:pPr>
            <a:r>
              <a:rPr lang="en-US" sz="145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Deterministic systems achieve certifiable reproducibility by fixing behavior at design time — sacrificing runtime adaptation entirely. The literature largely treats this as an inherent trade-off (see Related Work, academic overview deck).</a:t>
            </a:r>
            <a:endParaRPr lang="en-US" sz="1450" dirty="0"/>
          </a:p>
        </p:txBody>
      </p:sp>
      <p:sp>
        <p:nvSpPr>
          <p:cNvPr id="6" name="Shape 4"/>
          <p:cNvSpPr/>
          <p:nvPr/>
        </p:nvSpPr>
        <p:spPr>
          <a:xfrm>
            <a:off x="548640" y="4114800"/>
            <a:ext cx="11064240" cy="1600200"/>
          </a:xfrm>
          <a:prstGeom prst="roundRect">
            <a:avLst>
              <a:gd name="adj" fmla="val 3429"/>
            </a:avLst>
          </a:prstGeom>
          <a:solidFill>
            <a:srgbClr val="0A1628"/>
          </a:solidFill>
          <a:ln/>
          <a:effectLst>
            <a:outerShdw sx="100000" sy="100000" kx="0" ky="0" algn="bl" rotWithShape="0" blurRad="76200" dist="25400" dir="5400000">
              <a:srgbClr val="1B2A4A">
                <a:alpha val="18000"/>
              </a:srgbClr>
            </a:outerShdw>
          </a:effectLst>
        </p:spPr>
      </p:sp>
      <p:sp>
        <p:nvSpPr>
          <p:cNvPr id="7" name="Text 5"/>
          <p:cNvSpPr/>
          <p:nvPr/>
        </p:nvSpPr>
        <p:spPr>
          <a:xfrm>
            <a:off x="914400" y="4389120"/>
            <a:ext cx="1033272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5000"/>
              </a:lnSpc>
              <a:buNone/>
            </a:pPr>
            <a:r>
              <a:rPr lang="en-US" sz="1700" b="1" dirty="0">
                <a:solidFill>
                  <a:srgbClr val="F2C96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Central claim:  </a:t>
            </a:r>
            <a:pPr indent="0" marL="0">
              <a:lnSpc>
                <a:spcPct val="135000"/>
              </a:lnSpc>
              <a:buNone/>
            </a:pPr>
            <a:r>
              <a:rPr lang="en-US" sz="1700" dirty="0">
                <a:solidFill>
                  <a:srgbClr val="9FC6E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an adaptive VM can achieve 0.00% algorithmic variance across 90 experimental runs. Adaptation and determinism are not mutually exclusive.</a:t>
            </a:r>
            <a:endParaRPr lang="en-US" sz="1700" dirty="0"/>
          </a:p>
        </p:txBody>
      </p:sp>
      <p:sp>
        <p:nvSpPr>
          <p:cNvPr id="8" name="Text 6"/>
          <p:cNvSpPr/>
          <p:nvPr/>
        </p:nvSpPr>
        <p:spPr>
          <a:xfrm>
            <a:off x="548640" y="6510528"/>
            <a:ext cx="7315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StarForth — Technical Deep Dive</a:t>
            </a:r>
            <a:endParaRPr lang="en-US" sz="900" dirty="0"/>
          </a:p>
        </p:txBody>
      </p:sp>
      <p:sp>
        <p:nvSpPr>
          <p:cNvPr id="9" name="Text 7"/>
          <p:cNvSpPr/>
          <p:nvPr/>
        </p:nvSpPr>
        <p:spPr>
          <a:xfrm>
            <a:off x="11612880" y="6510528"/>
            <a:ext cx="3657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</a:t>
            </a:r>
            <a:endParaRPr lang="en-US" sz="9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4F6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457200"/>
            <a:ext cx="110642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spc="100" kern="0" dirty="0">
                <a:solidFill>
                  <a:srgbClr val="9A7B1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FORMAL MODEL I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548640" y="749808"/>
            <a:ext cx="110642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Execution frequency as a discrete-time dynamical system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548640" y="1783080"/>
            <a:ext cx="11064240" cy="1554480"/>
          </a:xfrm>
          <a:prstGeom prst="roundRect">
            <a:avLst>
              <a:gd name="adj" fmla="val 3529"/>
            </a:avLst>
          </a:prstGeom>
          <a:solidFill>
            <a:srgbClr val="13294D"/>
          </a:solidFill>
          <a:ln/>
          <a:effectLst>
            <a:outerShdw sx="100000" sy="100000" kx="0" ky="0" algn="bl" rotWithShape="0" blurRad="76200" dist="25400" dir="5400000">
              <a:srgbClr val="1B2A4A">
                <a:alpha val="18000"/>
              </a:srgbClr>
            </a:outerShdw>
          </a:effectLst>
        </p:spPr>
      </p:sp>
      <p:sp>
        <p:nvSpPr>
          <p:cNvPr id="5" name="Text 3"/>
          <p:cNvSpPr/>
          <p:nvPr/>
        </p:nvSpPr>
        <p:spPr>
          <a:xfrm>
            <a:off x="868680" y="1965960"/>
            <a:ext cx="45720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F2C96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Discrete-time update</a:t>
            </a:r>
            <a:endParaRPr lang="en-US" sz="1300" dirty="0"/>
          </a:p>
        </p:txBody>
      </p:sp>
      <p:sp>
        <p:nvSpPr>
          <p:cNvPr id="6" name="Text 4"/>
          <p:cNvSpPr/>
          <p:nvPr/>
        </p:nvSpPr>
        <p:spPr>
          <a:xfrm>
            <a:off x="868680" y="2286000"/>
            <a:ext cx="1051560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1600" dirty="0">
                <a:solidFill>
                  <a:srgbClr val="FFFFFF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f[t+1] = f[t] + Δexec[t] − Δdecay[t]</a:t>
            </a:r>
            <a:endParaRPr lang="en-US" sz="1600" dirty="0"/>
          </a:p>
          <a:p>
            <a:pPr indent="0" marL="0">
              <a:lnSpc>
                <a:spcPct val="130000"/>
              </a:lnSpc>
              <a:buNone/>
            </a:pPr>
            <a:r>
              <a:rPr lang="en-US" sz="1600" dirty="0">
                <a:solidFill>
                  <a:srgbClr val="FFFFFF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Δdecay[t] = λ · f[t] · Δt</a:t>
            </a:r>
            <a:endParaRPr lang="en-US" sz="1600" dirty="0"/>
          </a:p>
        </p:txBody>
      </p:sp>
      <p:sp>
        <p:nvSpPr>
          <p:cNvPr id="7" name="Shape 5"/>
          <p:cNvSpPr/>
          <p:nvPr/>
        </p:nvSpPr>
        <p:spPr>
          <a:xfrm>
            <a:off x="548640" y="3520440"/>
            <a:ext cx="11064240" cy="1554480"/>
          </a:xfrm>
          <a:prstGeom prst="roundRect">
            <a:avLst>
              <a:gd name="adj" fmla="val 3529"/>
            </a:avLst>
          </a:prstGeom>
          <a:solidFill>
            <a:srgbClr val="13294D"/>
          </a:solidFill>
          <a:ln/>
          <a:effectLst>
            <a:outerShdw sx="100000" sy="100000" kx="0" ky="0" algn="bl" rotWithShape="0" blurRad="76200" dist="25400" dir="5400000">
              <a:srgbClr val="1B2A4A">
                <a:alpha val="18000"/>
              </a:srgbClr>
            </a:outerShdw>
          </a:effectLst>
        </p:spPr>
      </p:sp>
      <p:sp>
        <p:nvSpPr>
          <p:cNvPr id="8" name="Text 6"/>
          <p:cNvSpPr/>
          <p:nvPr/>
        </p:nvSpPr>
        <p:spPr>
          <a:xfrm>
            <a:off x="868680" y="3703320"/>
            <a:ext cx="45720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F2C96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Continuous-time form</a:t>
            </a:r>
            <a:endParaRPr lang="en-US" sz="1300" dirty="0"/>
          </a:p>
        </p:txBody>
      </p:sp>
      <p:sp>
        <p:nvSpPr>
          <p:cNvPr id="9" name="Text 7"/>
          <p:cNvSpPr/>
          <p:nvPr/>
        </p:nvSpPr>
        <p:spPr>
          <a:xfrm>
            <a:off x="868680" y="4023360"/>
            <a:ext cx="1051560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1600" dirty="0">
                <a:solidFill>
                  <a:srgbClr val="FFFFFF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df/dt = r(t) − λf(t)</a:t>
            </a:r>
            <a:endParaRPr lang="en-US" sz="1600" dirty="0"/>
          </a:p>
          <a:p>
            <a:pPr indent="0" marL="0">
              <a:lnSpc>
                <a:spcPct val="130000"/>
              </a:lnSpc>
              <a:buNone/>
            </a:pPr>
            <a:r>
              <a:rPr lang="en-US" sz="1600" dirty="0">
                <a:solidFill>
                  <a:srgbClr val="FFFFFF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f(t) = e^(−λt) · [f₀ + ∫₀ᵗ r(τ)e^(λτ) dτ]</a:t>
            </a:r>
            <a:endParaRPr lang="en-US" sz="1600" dirty="0"/>
          </a:p>
        </p:txBody>
      </p:sp>
      <p:sp>
        <p:nvSpPr>
          <p:cNvPr id="10" name="Text 8"/>
          <p:cNvSpPr/>
          <p:nvPr/>
        </p:nvSpPr>
        <p:spPr>
          <a:xfrm>
            <a:off x="548640" y="5257800"/>
            <a:ext cx="110642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1200" i="1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λ = decay coefficient · f = per-word execution frequency (heat) · r(t) = execution rate at time t. All arithmetic is Q48.16 fixed-point — no IEEE-754 involved anywhere in the loop.</a:t>
            </a:r>
            <a:endParaRPr lang="en-US" sz="1200" dirty="0"/>
          </a:p>
        </p:txBody>
      </p:sp>
      <p:sp>
        <p:nvSpPr>
          <p:cNvPr id="11" name="Text 9"/>
          <p:cNvSpPr/>
          <p:nvPr/>
        </p:nvSpPr>
        <p:spPr>
          <a:xfrm>
            <a:off x="548640" y="6510528"/>
            <a:ext cx="7315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StarForth — Technical Deep Dive</a:t>
            </a:r>
            <a:endParaRPr lang="en-US" sz="900" dirty="0"/>
          </a:p>
        </p:txBody>
      </p:sp>
      <p:sp>
        <p:nvSpPr>
          <p:cNvPr id="12" name="Text 10"/>
          <p:cNvSpPr/>
          <p:nvPr/>
        </p:nvSpPr>
        <p:spPr>
          <a:xfrm>
            <a:off x="11612880" y="6510528"/>
            <a:ext cx="3657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</a:t>
            </a:r>
            <a:endParaRPr lang="en-US" sz="9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4F6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457200"/>
            <a:ext cx="110642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spc="100" kern="0" dirty="0">
                <a:solidFill>
                  <a:srgbClr val="9A7B1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FORMAL MODEL II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548640" y="749808"/>
            <a:ext cx="110642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Cache membership, window inference, decay inference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548640" y="1783080"/>
            <a:ext cx="11064240" cy="777240"/>
          </a:xfrm>
          <a:prstGeom prst="roundRect">
            <a:avLst>
              <a:gd name="adj" fmla="val 7059"/>
            </a:avLst>
          </a:prstGeom>
          <a:solidFill>
            <a:srgbClr val="FFFFFF"/>
          </a:solidFill>
          <a:ln/>
        </p:spPr>
      </p:sp>
      <p:sp>
        <p:nvSpPr>
          <p:cNvPr id="5" name="Text 3"/>
          <p:cNvSpPr/>
          <p:nvPr/>
        </p:nvSpPr>
        <p:spPr>
          <a:xfrm>
            <a:off x="868680" y="1856232"/>
            <a:ext cx="356616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Hot-words cache membership</a:t>
            </a:r>
            <a:endParaRPr lang="en-US" sz="1250" dirty="0"/>
          </a:p>
        </p:txBody>
      </p:sp>
      <p:sp>
        <p:nvSpPr>
          <p:cNvPr id="6" name="Text 4"/>
          <p:cNvSpPr/>
          <p:nvPr/>
        </p:nvSpPr>
        <p:spPr>
          <a:xfrm>
            <a:off x="4572000" y="1856232"/>
            <a:ext cx="68580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9A7B1F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e ∈ Cache ⟺ rank(e) ≤ K,  rank(e) = |{e′ : f(e′) &gt; f(e)}| + 1</a:t>
            </a:r>
            <a:endParaRPr lang="en-US" sz="1200" dirty="0"/>
          </a:p>
        </p:txBody>
      </p:sp>
      <p:sp>
        <p:nvSpPr>
          <p:cNvPr id="7" name="Shape 5"/>
          <p:cNvSpPr/>
          <p:nvPr/>
        </p:nvSpPr>
        <p:spPr>
          <a:xfrm>
            <a:off x="548640" y="2679192"/>
            <a:ext cx="11064240" cy="777240"/>
          </a:xfrm>
          <a:prstGeom prst="roundRect">
            <a:avLst>
              <a:gd name="adj" fmla="val 7059"/>
            </a:avLst>
          </a:prstGeom>
          <a:solidFill>
            <a:srgbClr val="FFFFFF"/>
          </a:solidFill>
          <a:ln/>
        </p:spPr>
      </p:sp>
      <p:sp>
        <p:nvSpPr>
          <p:cNvPr id="8" name="Text 6"/>
          <p:cNvSpPr/>
          <p:nvPr/>
        </p:nvSpPr>
        <p:spPr>
          <a:xfrm>
            <a:off x="868680" y="2752344"/>
            <a:ext cx="356616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Window-width inference (Loop #5)</a:t>
            </a:r>
            <a:endParaRPr lang="en-US" sz="1250" dirty="0"/>
          </a:p>
        </p:txBody>
      </p:sp>
      <p:sp>
        <p:nvSpPr>
          <p:cNvPr id="9" name="Text 7"/>
          <p:cNvSpPr/>
          <p:nvPr/>
        </p:nvSpPr>
        <p:spPr>
          <a:xfrm>
            <a:off x="4572000" y="2752344"/>
            <a:ext cx="68580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9A7B1F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w* = argmin{Var(w) : w ∈ [w_min, w_current]}, subject to Levene's-test p &lt; α (0.05)</a:t>
            </a:r>
            <a:endParaRPr lang="en-US" sz="1200" dirty="0"/>
          </a:p>
        </p:txBody>
      </p:sp>
      <p:sp>
        <p:nvSpPr>
          <p:cNvPr id="10" name="Shape 8"/>
          <p:cNvSpPr/>
          <p:nvPr/>
        </p:nvSpPr>
        <p:spPr>
          <a:xfrm>
            <a:off x="548640" y="3575304"/>
            <a:ext cx="11064240" cy="777240"/>
          </a:xfrm>
          <a:prstGeom prst="roundRect">
            <a:avLst>
              <a:gd name="adj" fmla="val 7059"/>
            </a:avLst>
          </a:prstGeom>
          <a:solidFill>
            <a:srgbClr val="FFFFFF"/>
          </a:solidFill>
          <a:ln/>
        </p:spPr>
      </p:sp>
      <p:sp>
        <p:nvSpPr>
          <p:cNvPr id="11" name="Text 9"/>
          <p:cNvSpPr/>
          <p:nvPr/>
        </p:nvSpPr>
        <p:spPr>
          <a:xfrm>
            <a:off x="868680" y="3648456"/>
            <a:ext cx="356616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Decay-slope inference (Loop #6)</a:t>
            </a:r>
            <a:endParaRPr lang="en-US" sz="1250" dirty="0"/>
          </a:p>
        </p:txBody>
      </p:sp>
      <p:sp>
        <p:nvSpPr>
          <p:cNvPr id="12" name="Text 10"/>
          <p:cNvSpPr/>
          <p:nvPr/>
        </p:nvSpPr>
        <p:spPr>
          <a:xfrm>
            <a:off x="4572000" y="3648456"/>
            <a:ext cx="68580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9A7B1F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log-linearized least squares on ln(f) = ln(f₀) − λt</a:t>
            </a:r>
            <a:endParaRPr lang="en-US" sz="1200" dirty="0"/>
          </a:p>
        </p:txBody>
      </p:sp>
      <p:sp>
        <p:nvSpPr>
          <p:cNvPr id="13" name="Shape 11"/>
          <p:cNvSpPr/>
          <p:nvPr/>
        </p:nvSpPr>
        <p:spPr>
          <a:xfrm>
            <a:off x="548640" y="4471416"/>
            <a:ext cx="11064240" cy="777240"/>
          </a:xfrm>
          <a:prstGeom prst="roundRect">
            <a:avLst>
              <a:gd name="adj" fmla="val 7059"/>
            </a:avLst>
          </a:prstGeom>
          <a:solidFill>
            <a:srgbClr val="FFFFFF"/>
          </a:solidFill>
          <a:ln/>
        </p:spPr>
      </p:sp>
      <p:sp>
        <p:nvSpPr>
          <p:cNvPr id="14" name="Text 12"/>
          <p:cNvSpPr/>
          <p:nvPr/>
        </p:nvSpPr>
        <p:spPr>
          <a:xfrm>
            <a:off x="868680" y="4544568"/>
            <a:ext cx="356616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Transition probability (Loop #4)</a:t>
            </a:r>
            <a:endParaRPr lang="en-US" sz="1250" dirty="0"/>
          </a:p>
        </p:txBody>
      </p:sp>
      <p:sp>
        <p:nvSpPr>
          <p:cNvPr id="15" name="Text 13"/>
          <p:cNvSpPr/>
          <p:nvPr/>
        </p:nvSpPr>
        <p:spPr>
          <a:xfrm>
            <a:off x="4572000" y="4544568"/>
            <a:ext cx="68580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9A7B1F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P(B|A) = count(A→B) / count(A), MLE, stored Q48.16</a:t>
            </a:r>
            <a:endParaRPr lang="en-US" sz="1200" dirty="0"/>
          </a:p>
        </p:txBody>
      </p:sp>
      <p:sp>
        <p:nvSpPr>
          <p:cNvPr id="16" name="Shape 14"/>
          <p:cNvSpPr/>
          <p:nvPr/>
        </p:nvSpPr>
        <p:spPr>
          <a:xfrm>
            <a:off x="548640" y="5367528"/>
            <a:ext cx="11064240" cy="777240"/>
          </a:xfrm>
          <a:prstGeom prst="roundRect">
            <a:avLst>
              <a:gd name="adj" fmla="val 7059"/>
            </a:avLst>
          </a:prstGeom>
          <a:solidFill>
            <a:srgbClr val="FFFFFF"/>
          </a:solidFill>
          <a:ln/>
        </p:spPr>
      </p:sp>
      <p:sp>
        <p:nvSpPr>
          <p:cNvPr id="17" name="Text 15"/>
          <p:cNvSpPr/>
          <p:nvPr/>
        </p:nvSpPr>
        <p:spPr>
          <a:xfrm>
            <a:off x="868680" y="5440680"/>
            <a:ext cx="356616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Convergence metric</a:t>
            </a:r>
            <a:endParaRPr lang="en-US" sz="1250" dirty="0"/>
          </a:p>
        </p:txBody>
      </p:sp>
      <p:sp>
        <p:nvSpPr>
          <p:cNvPr id="18" name="Text 16"/>
          <p:cNvSpPr/>
          <p:nvPr/>
        </p:nvSpPr>
        <p:spPr>
          <a:xfrm>
            <a:off x="4572000" y="5440680"/>
            <a:ext cx="68580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9A7B1F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CV = σ/μ → 0</a:t>
            </a:r>
            <a:endParaRPr lang="en-US" sz="1200" dirty="0"/>
          </a:p>
        </p:txBody>
      </p:sp>
      <p:sp>
        <p:nvSpPr>
          <p:cNvPr id="19" name="Text 17"/>
          <p:cNvSpPr/>
          <p:nvPr/>
        </p:nvSpPr>
        <p:spPr>
          <a:xfrm>
            <a:off x="548640" y="6510528"/>
            <a:ext cx="7315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StarForth — Technical Deep Dive</a:t>
            </a:r>
            <a:endParaRPr lang="en-US" sz="900" dirty="0"/>
          </a:p>
        </p:txBody>
      </p:sp>
      <p:sp>
        <p:nvSpPr>
          <p:cNvPr id="20" name="Text 18"/>
          <p:cNvSpPr/>
          <p:nvPr/>
        </p:nvSpPr>
        <p:spPr>
          <a:xfrm>
            <a:off x="11612880" y="6510528"/>
            <a:ext cx="3657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5</a:t>
            </a:r>
            <a:endParaRPr lang="en-US" sz="9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4F6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457200"/>
            <a:ext cx="110642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spc="100" kern="0" dirty="0">
                <a:solidFill>
                  <a:srgbClr val="9A7B1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LEXICON (1/2)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548640" y="749808"/>
            <a:ext cx="110642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thermodynamic-metaphor vocabulary, formally defined</a:t>
            </a:r>
            <a:endParaRPr lang="en-US" sz="3000" dirty="0"/>
          </a:p>
        </p:txBody>
      </p:sp>
      <p:graphicFrame>
        <p:nvGraphicFramePr>
          <p:cNvPr id="8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548640" y="1783080"/>
          <a:ext cx="11064240" cy="914400"/>
        </p:xfrm>
        <a:graphic>
          <a:graphicData uri="http://schemas.openxmlformats.org/drawingml/2006/table">
            <a:tbl>
              <a:tblPr/>
              <a:tblGrid>
                <a:gridCol w="3291840"/>
                <a:gridCol w="7772400"/>
              </a:tblGrid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Term</a:t>
                      </a:r>
                      <a:endParaRPr lang="en-US" sz="12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A162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Meaning</a:t>
                      </a:r>
                      <a:endParaRPr lang="en-US" sz="12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A1628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333333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Execution Heat</a:t>
                      </a:r>
                      <a:endParaRPr lang="en-US" sz="11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333333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Per-word frequency counter; increments on execution, decays over time</a:t>
                      </a:r>
                      <a:endParaRPr lang="en-US" sz="11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333333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Hot-Words Cache</a:t>
                      </a:r>
                      <a:endParaRPr lang="en-US" sz="11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2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333333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Fixed-size cache of the K highest-heat dictionary entries</a:t>
                      </a:r>
                      <a:endParaRPr lang="en-US" sz="11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333333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Decay Coefficient (λ)</a:t>
                      </a:r>
                      <a:endParaRPr lang="en-US" sz="11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333333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Rate constant governing exponential heat decay</a:t>
                      </a:r>
                      <a:endParaRPr lang="en-US" sz="11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333333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Rolling Window of Truth</a:t>
                      </a:r>
                      <a:endParaRPr lang="en-US" sz="11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2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333333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Circular buffer holding recent execution history</a:t>
                      </a:r>
                      <a:endParaRPr lang="en-US" sz="11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333333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Attractor</a:t>
                      </a:r>
                      <a:endParaRPr lang="en-US" sz="11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333333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A recurring, bounded state-space region the system settles into</a:t>
                      </a:r>
                      <a:endParaRPr lang="en-US" sz="11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333333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Steady-State Equilibrium</a:t>
                      </a:r>
                      <a:endParaRPr lang="en-US" sz="11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2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333333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The point where heat gain and decay balance</a:t>
                      </a:r>
                      <a:endParaRPr lang="en-US" sz="11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2"/>
                    </a:solidFill>
                  </a:tcPr>
                </a:tc>
              </a:tr>
            </a:tbl>
          </a:graphicData>
        </a:graphic>
      </p:graphicFrame>
      <p:sp>
        <p:nvSpPr>
          <p:cNvPr id="5" name="Text 2"/>
          <p:cNvSpPr/>
          <p:nvPr/>
        </p:nvSpPr>
        <p:spPr>
          <a:xfrm>
            <a:off x="548640" y="6510528"/>
            <a:ext cx="7315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StarForth — Technical Deep Dive</a:t>
            </a:r>
            <a:endParaRPr lang="en-US" sz="900" dirty="0"/>
          </a:p>
        </p:txBody>
      </p:sp>
      <p:sp>
        <p:nvSpPr>
          <p:cNvPr id="6" name="Text 3"/>
          <p:cNvSpPr/>
          <p:nvPr/>
        </p:nvSpPr>
        <p:spPr>
          <a:xfrm>
            <a:off x="11612880" y="6510528"/>
            <a:ext cx="3657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6</a:t>
            </a:r>
            <a:endParaRPr lang="en-US" sz="9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4F6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457200"/>
            <a:ext cx="110642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spc="100" kern="0" dirty="0">
                <a:solidFill>
                  <a:srgbClr val="9A7B1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LEXICON (2/2)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548640" y="749808"/>
            <a:ext cx="110642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Continued</a:t>
            </a:r>
            <a:endParaRPr lang="en-US" sz="3000" dirty="0"/>
          </a:p>
        </p:txBody>
      </p:sp>
      <p:graphicFrame>
        <p:nvGraphicFramePr>
          <p:cNvPr id="9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548640" y="1783080"/>
          <a:ext cx="11064240" cy="914400"/>
        </p:xfrm>
        <a:graphic>
          <a:graphicData uri="http://schemas.openxmlformats.org/drawingml/2006/table">
            <a:tbl>
              <a:tblPr/>
              <a:tblGrid>
                <a:gridCol w="3291840"/>
                <a:gridCol w="7772400"/>
              </a:tblGrid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Term</a:t>
                      </a:r>
                      <a:endParaRPr lang="en-US" sz="12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A162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Meaning</a:t>
                      </a:r>
                      <a:endParaRPr lang="en-US" sz="12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A1628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333333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Word Transition</a:t>
                      </a:r>
                      <a:endParaRPr lang="en-US" sz="11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333333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An observed A→B execution pair, used for pipelining prediction</a:t>
                      </a:r>
                      <a:endParaRPr lang="en-US" sz="11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333333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Deterministic Convergence</a:t>
                      </a:r>
                      <a:endParaRPr lang="en-US" sz="11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2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333333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The property that repeated runs reach the same cache configuration</a:t>
                      </a:r>
                      <a:endParaRPr lang="en-US" sz="11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333333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Variance Inflection Point</a:t>
                      </a:r>
                      <a:endParaRPr lang="en-US" sz="11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333333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The tick at which CV crosses a stability threshold</a:t>
                      </a:r>
                      <a:endParaRPr lang="en-US" sz="11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333333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Levene's Test</a:t>
                      </a:r>
                      <a:endParaRPr lang="en-US" sz="11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2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333333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Statistical test for equality of variances, used in window inference</a:t>
                      </a:r>
                      <a:endParaRPr lang="en-US" sz="11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333333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Phase Space</a:t>
                      </a:r>
                      <a:endParaRPr lang="en-US" sz="11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333333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The (heat, Δheat) coordinate space used for thermal portraits</a:t>
                      </a:r>
                      <a:endParaRPr lang="en-US" sz="11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333333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Adaptive Heartbeat</a:t>
                      </a:r>
                      <a:endParaRPr lang="en-US" sz="11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2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333333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The background tick coordinator driving all 7 loops</a:t>
                      </a:r>
                      <a:endParaRPr lang="en-US" sz="11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2"/>
                    </a:solidFill>
                  </a:tcPr>
                </a:tc>
              </a:tr>
            </a:tbl>
          </a:graphicData>
        </a:graphic>
      </p:graphicFrame>
      <p:sp>
        <p:nvSpPr>
          <p:cNvPr id="5" name="Text 2"/>
          <p:cNvSpPr/>
          <p:nvPr/>
        </p:nvSpPr>
        <p:spPr>
          <a:xfrm>
            <a:off x="548640" y="5760720"/>
            <a:ext cx="110642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i="1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Full lexicon with formal/measurement/category triples: ONTOLOGY.md §III (15 terms).</a:t>
            </a:r>
            <a:endParaRPr lang="en-US" sz="1100" dirty="0"/>
          </a:p>
        </p:txBody>
      </p:sp>
      <p:sp>
        <p:nvSpPr>
          <p:cNvPr id="6" name="Text 3"/>
          <p:cNvSpPr/>
          <p:nvPr/>
        </p:nvSpPr>
        <p:spPr>
          <a:xfrm>
            <a:off x="548640" y="6510528"/>
            <a:ext cx="7315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StarForth — Technical Deep Dive</a:t>
            </a:r>
            <a:endParaRPr lang="en-US" sz="900" dirty="0"/>
          </a:p>
        </p:txBody>
      </p:sp>
      <p:sp>
        <p:nvSpPr>
          <p:cNvPr id="7" name="Text 4"/>
          <p:cNvSpPr/>
          <p:nvPr/>
        </p:nvSpPr>
        <p:spPr>
          <a:xfrm>
            <a:off x="11612880" y="6510528"/>
            <a:ext cx="3657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7</a:t>
            </a:r>
            <a:endParaRPr lang="en-US" sz="9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0A162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22960" y="1920240"/>
            <a:ext cx="2743200" cy="11887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200" b="1" dirty="0">
                <a:solidFill>
                  <a:srgbClr val="F2C96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II</a:t>
            </a:r>
            <a:endParaRPr lang="en-US" sz="7200" dirty="0"/>
          </a:p>
        </p:txBody>
      </p:sp>
      <p:sp>
        <p:nvSpPr>
          <p:cNvPr id="3" name="Text 1"/>
          <p:cNvSpPr/>
          <p:nvPr/>
        </p:nvSpPr>
        <p:spPr>
          <a:xfrm>
            <a:off x="822960" y="3246120"/>
            <a:ext cx="1005840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VM &amp; Physics Runtime</a:t>
            </a:r>
            <a:endParaRPr lang="en-US" sz="3400" dirty="0"/>
          </a:p>
        </p:txBody>
      </p:sp>
      <p:sp>
        <p:nvSpPr>
          <p:cNvPr id="4" name="Text 2"/>
          <p:cNvSpPr/>
          <p:nvPr/>
        </p:nvSpPr>
        <p:spPr>
          <a:xfrm>
            <a:off x="822960" y="4023360"/>
            <a:ext cx="96012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dirty="0">
                <a:solidFill>
                  <a:srgbClr val="9FC6E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7 feedback loops, and the 90-run determinism campaign</a:t>
            </a:r>
            <a:endParaRPr lang="en-US" sz="1500" dirty="0"/>
          </a:p>
        </p:txBody>
      </p:sp>
      <p:sp>
        <p:nvSpPr>
          <p:cNvPr id="5" name="Text 3"/>
          <p:cNvSpPr/>
          <p:nvPr/>
        </p:nvSpPr>
        <p:spPr>
          <a:xfrm>
            <a:off x="548640" y="6510528"/>
            <a:ext cx="7315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E86A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StarForth — Technical Deep Dive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11612880" y="6510528"/>
            <a:ext cx="3657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E86A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8</a:t>
            </a:r>
            <a:endParaRPr lang="en-US" sz="9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rial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39</Slides>
  <Notes>39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2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2026-07-23T19:12:09Z</dcterms:created>
  <dcterms:modified xsi:type="dcterms:W3CDTF">2026-07-23T19:12:09Z</dcterms:modified>
</cp:coreProperties>
</file>