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2331720"/>
            <a:ext cx="10515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400" b="1" spc="2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</a:t>
            </a:r>
            <a:endParaRPr lang="en-US" sz="5400" dirty="0"/>
          </a:p>
        </p:txBody>
      </p:sp>
      <p:sp>
        <p:nvSpPr>
          <p:cNvPr id="3" name="Text 1"/>
          <p:cNvSpPr/>
          <p:nvPr/>
        </p:nvSpPr>
        <p:spPr>
          <a:xfrm>
            <a:off x="822960" y="3337560"/>
            <a:ext cx="98755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physics-driven adaptive runtime that is </a:t>
            </a:r>
            <a:pPr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provably deterministic</a:t>
            </a:r>
            <a:pPr indent="0" marL="0">
              <a:buNone/>
            </a:pPr>
            <a:r>
              <a:rPr lang="en-US" sz="20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Technical elevator pitch  ·  Robert A. James (“Captain Bob”)  ·  Patent pending (USPTO provisional, Dec 2025)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9966960" y="2286000"/>
            <a:ext cx="1463040" cy="1463040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6" name="Text 4"/>
          <p:cNvSpPr/>
          <p:nvPr/>
        </p:nvSpPr>
        <p:spPr>
          <a:xfrm>
            <a:off x="9966960" y="2286000"/>
            <a:ext cx="14630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SF</a:t>
            </a:r>
            <a:endParaRPr lang="en-US" sz="3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TENSION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systems drift. Deterministic systems can't tune.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91640"/>
            <a:ext cx="5394960" cy="3200400"/>
          </a:xfrm>
          <a:prstGeom prst="roundRect">
            <a:avLst>
              <a:gd name="adj" fmla="val 1714"/>
            </a:avLst>
          </a:prstGeom>
          <a:solidFill>
            <a:srgbClr val="DCE6F2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1965960"/>
            <a:ext cx="4663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systems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4400" y="2514600"/>
            <a:ext cx="466344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Caches, JITs, browsers — they learn what's hot and speed it up. But internal decisions vary run to run: fine for a browser, disqualifying for anything that must be certified.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6263640" y="1691640"/>
            <a:ext cx="5394960" cy="3200400"/>
          </a:xfrm>
          <a:prstGeom prst="roundRect">
            <a:avLst>
              <a:gd name="adj" fmla="val 1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629400" y="1965960"/>
            <a:ext cx="4663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Deterministic systems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629400" y="2514600"/>
            <a:ext cx="466344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Same input, same output, every time — the property certification requires. But they can't adapt: no learning, no self-tuning, performance fixed at design time.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548640" y="5120640"/>
            <a:ext cx="11064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StarForth's claim: </a:t>
            </a:r>
            <a:pPr indent="0" marL="0">
              <a:buNone/>
            </a:pPr>
            <a:r>
              <a:rPr lang="en-US" sz="17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don't have to choose.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Elevator Pitch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HEADLINE RESULT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 algorithmic variance, measured 90 times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783080"/>
            <a:ext cx="3429000" cy="228600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68680" y="205740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0.00%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868680" y="271576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868680" y="2880360"/>
            <a:ext cx="283464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coefficient of variation in cache decisions across 90 runs (F→∞, p &lt; 10⁻³⁰)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297680" y="1783080"/>
            <a:ext cx="3429000" cy="228600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617720" y="205740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+25.4%</a:t>
            </a:r>
            <a:endParaRPr lang="en-US" sz="4400" dirty="0"/>
          </a:p>
        </p:txBody>
      </p:sp>
      <p:sp>
        <p:nvSpPr>
          <p:cNvPr id="10" name="Text 8"/>
          <p:cNvSpPr/>
          <p:nvPr/>
        </p:nvSpPr>
        <p:spPr>
          <a:xfrm>
            <a:off x="4617720" y="271576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617720" y="2880360"/>
            <a:ext cx="283464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throughput gain as the system self-tunes — no human in the loop (Cohen's d ≈ 5.08)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8046720" y="1783080"/>
            <a:ext cx="3429000" cy="228600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8366760" y="2057400"/>
            <a:ext cx="2834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1.78×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8366760" y="2715768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366760" y="2880360"/>
            <a:ext cx="283464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dictionary-lookup speedup from the hot-words cache (95% CI [1.75×, 1.81×])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548640" y="4343400"/>
            <a:ext cx="11064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Environmental noise (wall-clock timing) still varies 60–70% run to run — that's normal. The algorithm's own decisions never do. The two are statistically independent (r = 0.03, p = 0.87).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Elevator Pitch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Seven feedback loops, one conservation law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228600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 Heat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2121408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8" name="Text 6"/>
          <p:cNvSpPr/>
          <p:nvPr/>
        </p:nvSpPr>
        <p:spPr>
          <a:xfrm>
            <a:off x="2121408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801368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Rolling Window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694176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1" name="Text 9"/>
          <p:cNvSpPr/>
          <p:nvPr/>
        </p:nvSpPr>
        <p:spPr>
          <a:xfrm>
            <a:off x="3694176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374136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Linear Decay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5266944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4" name="Text 12"/>
          <p:cNvSpPr/>
          <p:nvPr/>
        </p:nvSpPr>
        <p:spPr>
          <a:xfrm>
            <a:off x="5266944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946904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Pipelining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839712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17" name="Text 15"/>
          <p:cNvSpPr/>
          <p:nvPr/>
        </p:nvSpPr>
        <p:spPr>
          <a:xfrm>
            <a:off x="6839712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519672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Window Inference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8412480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0" name="Text 18"/>
          <p:cNvSpPr/>
          <p:nvPr/>
        </p:nvSpPr>
        <p:spPr>
          <a:xfrm>
            <a:off x="8412480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8092440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Decay Inference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9985248" y="1828800"/>
            <a:ext cx="566928" cy="566928"/>
          </a:xfrm>
          <a:prstGeom prst="ellipse">
            <a:avLst/>
          </a:prstGeom>
          <a:solidFill>
            <a:srgbClr val="13294D"/>
          </a:solidFill>
          <a:ln/>
        </p:spPr>
      </p:sp>
      <p:sp>
        <p:nvSpPr>
          <p:cNvPr id="23" name="Text 21"/>
          <p:cNvSpPr/>
          <p:nvPr/>
        </p:nvSpPr>
        <p:spPr>
          <a:xfrm>
            <a:off x="9985248" y="18288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9665208" y="2487168"/>
            <a:ext cx="12070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Heartbeat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548640" y="3429000"/>
            <a:ext cx="11064240" cy="2331720"/>
          </a:xfrm>
          <a:prstGeom prst="roundRect">
            <a:avLst>
              <a:gd name="adj" fmla="val 2353"/>
            </a:avLst>
          </a:prstGeom>
          <a:solidFill>
            <a:srgbClr val="0A1628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914400" y="3657600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2C96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James Law:  </a:t>
            </a:r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 ≡ 1.0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914400" y="4160520"/>
            <a:ext cx="96926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single conservation invariant every VM in the fleet obeys — total normalized execution energy stays at unity, the way physics conserves energy. Not a convention the code follows; a constraint the runtime enforces at every heartbeat tick.</a:t>
            </a:r>
            <a:endParaRPr lang="en-US" sz="1350" dirty="0"/>
          </a:p>
        </p:txBody>
      </p:sp>
      <p:sp>
        <p:nvSpPr>
          <p:cNvPr id="28" name="Text 26"/>
          <p:cNvSpPr/>
          <p:nvPr/>
        </p:nvSpPr>
        <p:spPr>
          <a:xfrm>
            <a:off x="914400" y="5257800"/>
            <a:ext cx="9692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9FB4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7 loops run in every VM; L8 “Jacquard” coordinates fleet-wide mode selection on top of them.</a:t>
            </a:r>
            <a:endParaRPr lang="en-US" sz="1150" dirty="0"/>
          </a:p>
        </p:txBody>
      </p:sp>
      <p:sp>
        <p:nvSpPr>
          <p:cNvPr id="29" name="Text 27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Elevator Pitch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ARCHITECTURE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VM, one kernel, three cooperating roles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91640"/>
            <a:ext cx="5394960" cy="713232"/>
          </a:xfrm>
          <a:prstGeom prst="roundRect">
            <a:avLst>
              <a:gd name="adj" fmla="val 7692"/>
            </a:avLst>
          </a:prstGeom>
          <a:solidFill>
            <a:srgbClr val="DCE6F2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1746504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StarshipOS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777240" y="2039112"/>
            <a:ext cx="4937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self-hosting OS — future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548640" y="2532888"/>
            <a:ext cx="5394960" cy="713232"/>
          </a:xfrm>
          <a:prstGeom prst="roundRect">
            <a:avLst>
              <a:gd name="adj" fmla="val 7692"/>
            </a:avLst>
          </a:prstGeom>
          <a:solidFill>
            <a:srgbClr val="FFFFFF"/>
          </a:solidFill>
          <a:ln/>
        </p:spPr>
      </p:sp>
      <p:sp>
        <p:nvSpPr>
          <p:cNvPr id="8" name="Text 6"/>
          <p:cNvSpPr/>
          <p:nvPr/>
        </p:nvSpPr>
        <p:spPr>
          <a:xfrm>
            <a:off x="777240" y="2587752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LithosAnanke v1.5.3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77240" y="2880360"/>
            <a:ext cx="4937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bare-metal UEFI kernel — M0–M7 done, M7.1 active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548640" y="3374136"/>
            <a:ext cx="5394960" cy="713232"/>
          </a:xfrm>
          <a:prstGeom prst="roundRect">
            <a:avLst>
              <a:gd name="adj" fmla="val 7692"/>
            </a:avLst>
          </a:prstGeom>
          <a:solidFill>
            <a:srgbClr val="DCE6F2"/>
          </a:solidFill>
          <a:ln/>
        </p:spPr>
      </p:sp>
      <p:sp>
        <p:nvSpPr>
          <p:cNvPr id="11" name="Text 9"/>
          <p:cNvSpPr/>
          <p:nvPr/>
        </p:nvSpPr>
        <p:spPr>
          <a:xfrm>
            <a:off x="777240" y="3429000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v3.1.0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777240" y="3721608"/>
            <a:ext cx="4937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FORTH-79 VM + physics-driven adaptive runtime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548640" y="4215384"/>
            <a:ext cx="5394960" cy="713232"/>
          </a:xfrm>
          <a:prstGeom prst="roundRect">
            <a:avLst>
              <a:gd name="adj" fmla="val 7692"/>
            </a:avLst>
          </a:prstGeom>
          <a:solidFill>
            <a:srgbClr val="FFFFFF"/>
          </a:solidFill>
          <a:ln/>
        </p:spPr>
      </p:sp>
      <p:sp>
        <p:nvSpPr>
          <p:cNvPr id="14" name="Text 12"/>
          <p:cNvSpPr/>
          <p:nvPr/>
        </p:nvSpPr>
        <p:spPr>
          <a:xfrm>
            <a:off x="777240" y="4270248"/>
            <a:ext cx="4937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Linux  |  amd64 / aarch64 / riscv64 bare metal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777240" y="4562856"/>
            <a:ext cx="49377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hosted or native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6263640" y="169164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Tripod — multi-VM fleet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6263640" y="2148840"/>
            <a:ext cx="566928" cy="566928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18" name="Text 16"/>
          <p:cNvSpPr/>
          <p:nvPr/>
        </p:nvSpPr>
        <p:spPr>
          <a:xfrm>
            <a:off x="6263640" y="214884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6995160" y="2130552"/>
            <a:ext cx="4480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Hera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6995160" y="2404872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Governor — spawns, manages, reaps VMs. Never does work.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6263640" y="2944368"/>
            <a:ext cx="566928" cy="566928"/>
          </a:xfrm>
          <a:prstGeom prst="ellipse">
            <a:avLst/>
          </a:prstGeom>
          <a:solidFill>
            <a:srgbClr val="9FC6E8"/>
          </a:solidFill>
          <a:ln/>
        </p:spPr>
      </p:sp>
      <p:sp>
        <p:nvSpPr>
          <p:cNvPr id="22" name="Text 20"/>
          <p:cNvSpPr/>
          <p:nvPr/>
        </p:nvSpPr>
        <p:spPr>
          <a:xfrm>
            <a:off x="6263640" y="2944368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6995160" y="2926080"/>
            <a:ext cx="4480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Hermes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6995160" y="3200400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Messenger — moves events between VMs. Never stores anything.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6263640" y="3739896"/>
            <a:ext cx="566928" cy="566928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26" name="Text 24"/>
          <p:cNvSpPr/>
          <p:nvPr/>
        </p:nvSpPr>
        <p:spPr>
          <a:xfrm>
            <a:off x="6263640" y="3739896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6995160" y="3721608"/>
            <a:ext cx="4480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Artemis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6995160" y="3995928"/>
            <a:ext cx="4480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 — owns block storage. Never routes anything.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6263640" y="4526280"/>
            <a:ext cx="5394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Dispatch is capability-based, always — never “send to the hottest VM.” Fleet K = Σ(all VM K values), conserved at all times.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Elevator Pitch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PROOF POINTS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Determinism holds under real measurement</a:t>
            </a:r>
            <a:endParaRPr lang="en-US" sz="3000" dirty="0"/>
          </a:p>
        </p:txBody>
      </p:sp>
      <p:pic>
        <p:nvPicPr>
          <p:cNvPr id="4" name="Image 0" descr="./charts/acl_overhead_reduction_ligh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1691640"/>
            <a:ext cx="5486400" cy="32004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48640" y="1691640"/>
            <a:ext cx="5394960" cy="3200400"/>
          </a:xfrm>
          <a:prstGeom prst="roundRect">
            <a:avLst>
              <a:gd name="adj" fmla="val 1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5400000">
              <a:srgbClr val="1B2A4A">
                <a:alpha val="1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868680" y="1920240"/>
            <a:ext cx="4754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Cross-ISA determinism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68680" y="2331720"/>
            <a:ext cx="4754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2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2,349,864 heartbeat ticks measured across amd64, aarch64, riscv64 under QEMU.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868680" y="2880360"/>
            <a:ext cx="4754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 ≈ 0, p = 1.000</a:t>
            </a:r>
            <a:endParaRPr lang="en-US" sz="2600" dirty="0"/>
          </a:p>
        </p:txBody>
      </p:sp>
      <p:sp>
        <p:nvSpPr>
          <p:cNvPr id="9" name="Text 6"/>
          <p:cNvSpPr/>
          <p:nvPr/>
        </p:nvSpPr>
        <p:spPr>
          <a:xfrm>
            <a:off x="868680" y="3538728"/>
            <a:ext cx="4754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execution-rate ANOVA across ISAs, CV = 0.000%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868680" y="3977640"/>
            <a:ext cx="47548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“The physics of the FORTH interpreter is a property of the algorithm, not the hardware.”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6172200" y="498348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 security — 3 orders of magnitude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6172200" y="5321808"/>
            <a:ext cx="5486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Word-level access control overhead, naive → compudynamic fix: ~65% → 0.0054–0.0088% on RISC ISAs.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Elevator Pitch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6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11064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00" kern="0" dirty="0">
                <a:solidFill>
                  <a:srgbClr val="9A7B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THIS STANDS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548640" y="749808"/>
            <a:ext cx="11064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Built, measured, and moving toward self-hosting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901952"/>
            <a:ext cx="256032" cy="256032"/>
          </a:xfrm>
          <a:prstGeom prst="ellipse">
            <a:avLst/>
          </a:prstGeom>
          <a:solidFill>
            <a:srgbClr val="F2C96A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90195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1051560" y="1828800"/>
            <a:ext cx="1463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Now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2514600" y="1801368"/>
            <a:ext cx="9052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VM v3.1.0 — FORTH-79 compliant, 936+ tests, 453-word Mama dictionary. LithosAnanke kernel M0–M7 complete, M7.1 (Tripod fleet + ACL) active.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3136392"/>
            <a:ext cx="256032" cy="256032"/>
          </a:xfrm>
          <a:prstGeom prst="ellipse">
            <a:avLst/>
          </a:prstGeom>
          <a:solidFill>
            <a:srgbClr val="9FC6E8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313639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endParaRPr lang="en-US" sz="700" dirty="0"/>
          </a:p>
        </p:txBody>
      </p:sp>
      <p:sp>
        <p:nvSpPr>
          <p:cNvPr id="10" name="Text 8"/>
          <p:cNvSpPr/>
          <p:nvPr/>
        </p:nvSpPr>
        <p:spPr>
          <a:xfrm>
            <a:off x="1051560" y="3063240"/>
            <a:ext cx="1463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2514600" y="3035808"/>
            <a:ext cx="9052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 Phase 8 (Ed25519 PKI). Kernel block storage (M8–M9). Multi-VM fleet hardening.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4370832"/>
            <a:ext cx="256032" cy="256032"/>
          </a:xfrm>
          <a:prstGeom prst="ellipse">
            <a:avLst/>
          </a:prstGeom>
          <a:solidFill>
            <a:srgbClr val="DCE6F2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437083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endParaRPr lang="en-US" sz="700" dirty="0"/>
          </a:p>
        </p:txBody>
      </p:sp>
      <p:sp>
        <p:nvSpPr>
          <p:cNvPr id="14" name="Text 12"/>
          <p:cNvSpPr/>
          <p:nvPr/>
        </p:nvSpPr>
        <p:spPr>
          <a:xfrm>
            <a:off x="1051560" y="4297680"/>
            <a:ext cx="1463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3294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Later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2514600" y="4270248"/>
            <a:ext cx="9052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StarshipOS self-hosting. FPGA feasibility study for custom silicon.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548640" y="5623560"/>
            <a:ext cx="11064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roadmap: 2025 VM (done) → 2026 Kernel (in progress) → 2027 Self-hosting OS → 2028 FPGA feasibility.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548640" y="65105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StarForth — Technical Elevator Pitch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11612880" y="651052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6666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228600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Let's talk.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822960" y="3200400"/>
            <a:ext cx="9601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FC6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and deterministic, proven across 90 runs and three CPU architectures.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E86A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github.com/rajames440/StarForth   ·   rajames440@gmail.com   ·   Patent pending (USPTO provisional, Dec 2025)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2026-07-23T19:04:59Z</dcterms:created>
  <dcterms:modified xsi:type="dcterms:W3CDTF">2026-07-23T19:04:59Z</dcterms:modified>
</cp:coreProperties>
</file>