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notesMasterIdLst>
    <p:notesMasterId r:id="rId17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20" Type="http://schemas.openxmlformats.org/officeDocument/2006/relationships/theme" Target="theme/theme1.xml"/><Relationship Id="rId2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A162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1965960"/>
            <a:ext cx="10515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400" b="1" spc="200" kern="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822960" y="2788920"/>
            <a:ext cx="98755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90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physics-inspired adaptive runtime with measured, zero-variance</a:t>
            </a:r>
            <a:endParaRPr lang="en-US" sz="190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90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algorithmic determinism</a:t>
            </a:r>
            <a:endParaRPr lang="en-US" sz="1900" dirty="0"/>
          </a:p>
        </p:txBody>
      </p:sp>
      <p:sp>
        <p:nvSpPr>
          <p:cNvPr id="4" name="Text 2"/>
          <p:cNvSpPr/>
          <p:nvPr/>
        </p:nvSpPr>
        <p:spPr>
          <a:xfrm>
            <a:off x="822960" y="6035040"/>
            <a:ext cx="10515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E86A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Robert A. James  ·  Academic Overview  ·  Patent pending (USPTO provisional, Dec 2025)</a:t>
            </a:r>
            <a:endParaRPr lang="en-US" sz="1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DISCRETE ATTRACTOR, NOT NOISE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“compudynamic breathing cycle”</a:t>
            </a:r>
            <a:endParaRPr lang="en-US" sz="3000" dirty="0"/>
          </a:p>
        </p:txBody>
      </p:sp>
      <p:pic>
        <p:nvPicPr>
          <p:cNvPr id="4" name="Image 0" descr="./charts/multirep_poincar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1783080"/>
            <a:ext cx="11064240" cy="4745736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Academic Overview</a:t>
            </a:r>
            <a:endParaRPr lang="en-US" sz="900" dirty="0"/>
          </a:p>
        </p:txBody>
      </p:sp>
      <p:sp>
        <p:nvSpPr>
          <p:cNvPr id="6" name="Text 3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SYSTEM ARCHITECTURE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VM, kernel, and multi-VM fleet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783080"/>
            <a:ext cx="11064240" cy="13716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868680" y="1947672"/>
            <a:ext cx="283464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VM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3840480" y="1920240"/>
            <a:ext cx="758952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FORTH-79 compliant, strict ANSI C99, 936+ tests, 453-word Mama dictionary at boot. Content-addressed (XXHash64) capsule initialization payloads.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548640" y="3319272"/>
            <a:ext cx="11064240" cy="13716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868680" y="3483864"/>
            <a:ext cx="283464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LithosAnanke kernel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3840480" y="3456432"/>
            <a:ext cx="758952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Bare-metal UEFI kernel, no libc. Boot milestones M0–M7: console → PMM → VMM → interrupts → timer → heap → VM bootstrap. M0–M5 complete/three-arch tested.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548640" y="4855464"/>
            <a:ext cx="11064240" cy="13716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868680" y="5020056"/>
            <a:ext cx="283464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Tripod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3840480" y="4992624"/>
            <a:ext cx="758952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Hera (governor) / Hermes (messenger) / Artemis (memory) — capability-based dispatch only, never heat-based. Fleet K conserved across all three.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Academic Overview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METHODOLOGICAL RIGOR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this project explicitly does NOT claim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801368"/>
            <a:ext cx="365760" cy="365760"/>
          </a:xfrm>
          <a:prstGeom prst="ellipse">
            <a:avLst/>
          </a:prstGeom>
          <a:solidFill>
            <a:srgbClr val="DCE6F2"/>
          </a:solidFill>
          <a:ln/>
        </p:spPr>
      </p:sp>
      <p:sp>
        <p:nvSpPr>
          <p:cNvPr id="5" name="Text 3"/>
          <p:cNvSpPr/>
          <p:nvPr/>
        </p:nvSpPr>
        <p:spPr>
          <a:xfrm>
            <a:off x="548640" y="1801368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✕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1143000" y="1783080"/>
            <a:ext cx="10424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 a physical theory — thermodynamic language is an explicit modeling metaphor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548640" y="2423160"/>
            <a:ext cx="365760" cy="365760"/>
          </a:xfrm>
          <a:prstGeom prst="ellipse">
            <a:avLst/>
          </a:prstGeom>
          <a:solidFill>
            <a:srgbClr val="DCE6F2"/>
          </a:solidFill>
          <a:ln/>
        </p:spPr>
      </p:sp>
      <p:sp>
        <p:nvSpPr>
          <p:cNvPr id="8" name="Text 6"/>
          <p:cNvSpPr/>
          <p:nvPr/>
        </p:nvSpPr>
        <p:spPr>
          <a:xfrm>
            <a:off x="548640" y="242316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✕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1143000" y="2404872"/>
            <a:ext cx="10424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 global optimality — locally adaptive, not provably optimal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548640" y="3044952"/>
            <a:ext cx="365760" cy="365760"/>
          </a:xfrm>
          <a:prstGeom prst="ellipse">
            <a:avLst/>
          </a:prstGeom>
          <a:solidFill>
            <a:srgbClr val="DCE6F2"/>
          </a:solidFill>
          <a:ln/>
        </p:spPr>
      </p:sp>
      <p:sp>
        <p:nvSpPr>
          <p:cNvPr id="11" name="Text 9"/>
          <p:cNvSpPr/>
          <p:nvPr/>
        </p:nvSpPr>
        <p:spPr>
          <a:xfrm>
            <a:off x="548640" y="3044952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✕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1143000" y="3026664"/>
            <a:ext cx="10424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 AI/ML — no neural networks, gradient descent, or training data of any kind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548640" y="3666744"/>
            <a:ext cx="365760" cy="365760"/>
          </a:xfrm>
          <a:prstGeom prst="ellipse">
            <a:avLst/>
          </a:prstGeom>
          <a:solidFill>
            <a:srgbClr val="DCE6F2"/>
          </a:solidFill>
          <a:ln/>
        </p:spPr>
      </p:sp>
      <p:sp>
        <p:nvSpPr>
          <p:cNvPr id="14" name="Text 12"/>
          <p:cNvSpPr/>
          <p:nvPr/>
        </p:nvSpPr>
        <p:spPr>
          <a:xfrm>
            <a:off x="548640" y="3666744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✕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1143000" y="3648456"/>
            <a:ext cx="10424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 the first adaptive VM, and not claimed to be the fastest</a:t>
            </a:r>
            <a:endParaRPr lang="en-US" sz="1400" dirty="0"/>
          </a:p>
        </p:txBody>
      </p:sp>
      <p:sp>
        <p:nvSpPr>
          <p:cNvPr id="16" name="Shape 14"/>
          <p:cNvSpPr/>
          <p:nvPr/>
        </p:nvSpPr>
        <p:spPr>
          <a:xfrm>
            <a:off x="548640" y="4288536"/>
            <a:ext cx="365760" cy="365760"/>
          </a:xfrm>
          <a:prstGeom prst="ellipse">
            <a:avLst/>
          </a:prstGeom>
          <a:solidFill>
            <a:srgbClr val="DCE6F2"/>
          </a:solidFill>
          <a:ln/>
        </p:spPr>
      </p:sp>
      <p:sp>
        <p:nvSpPr>
          <p:cNvPr id="17" name="Text 15"/>
          <p:cNvSpPr/>
          <p:nvPr/>
        </p:nvSpPr>
        <p:spPr>
          <a:xfrm>
            <a:off x="548640" y="4288536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✕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1143000" y="4270248"/>
            <a:ext cx="10424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 complete formal verification — partial proofs, stated openly</a:t>
            </a:r>
            <a:endParaRPr lang="en-US" sz="1400" dirty="0"/>
          </a:p>
        </p:txBody>
      </p:sp>
      <p:sp>
        <p:nvSpPr>
          <p:cNvPr id="19" name="Shape 17"/>
          <p:cNvSpPr/>
          <p:nvPr/>
        </p:nvSpPr>
        <p:spPr>
          <a:xfrm>
            <a:off x="548640" y="4910328"/>
            <a:ext cx="365760" cy="365760"/>
          </a:xfrm>
          <a:prstGeom prst="ellipse">
            <a:avLst/>
          </a:prstGeom>
          <a:solidFill>
            <a:srgbClr val="DCE6F2"/>
          </a:solidFill>
          <a:ln/>
        </p:spPr>
      </p:sp>
      <p:sp>
        <p:nvSpPr>
          <p:cNvPr id="20" name="Text 18"/>
          <p:cNvSpPr/>
          <p:nvPr/>
        </p:nvSpPr>
        <p:spPr>
          <a:xfrm>
            <a:off x="548640" y="4910328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✕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1143000" y="4892040"/>
            <a:ext cx="10424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 production-ready, and StarshipOS does not yet exist as a functional system</a:t>
            </a:r>
            <a:endParaRPr lang="en-US" sz="1400" dirty="0"/>
          </a:p>
        </p:txBody>
      </p:sp>
      <p:sp>
        <p:nvSpPr>
          <p:cNvPr id="22" name="Text 20"/>
          <p:cNvSpPr/>
          <p:nvPr/>
        </p:nvSpPr>
        <p:spPr>
          <a:xfrm>
            <a:off x="548640" y="5623560"/>
            <a:ext cx="11064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i="1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standing anti-claims table, maintained alongside the results — uncommon rigor for a systems project, deliberately adopted here.</a:t>
            </a:r>
            <a:endParaRPr lang="en-US" sz="1150" dirty="0"/>
          </a:p>
        </p:txBody>
      </p:sp>
      <p:sp>
        <p:nvSpPr>
          <p:cNvPr id="23" name="Text 21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Academic Overview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11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HONEST SCOPE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the results are validated — and where they aren't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783080"/>
            <a:ext cx="5394960" cy="3931920"/>
          </a:xfrm>
          <a:prstGeom prst="roundRect">
            <a:avLst>
              <a:gd name="adj" fmla="val 1395"/>
            </a:avLst>
          </a:prstGeom>
          <a:solidFill>
            <a:srgbClr val="DCE6F2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868680" y="2011680"/>
            <a:ext cx="47548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Validated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868680" y="2560320"/>
            <a:ext cx="47548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CPU-bound, deterministic FORTH programs</a:t>
            </a:r>
            <a:endParaRPr lang="en-US" sz="1250" dirty="0"/>
          </a:p>
        </p:txBody>
      </p:sp>
      <p:sp>
        <p:nvSpPr>
          <p:cNvPr id="7" name="Text 5"/>
          <p:cNvSpPr/>
          <p:nvPr/>
        </p:nvSpPr>
        <p:spPr>
          <a:xfrm>
            <a:off x="868680" y="3218688"/>
            <a:ext cx="47548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Up to ~2.1M word executions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868680" y="3877056"/>
            <a:ext cx="47548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Dictionaries up to ~500 entries</a:t>
            </a:r>
            <a:endParaRPr lang="en-US" sz="1250" dirty="0"/>
          </a:p>
        </p:txBody>
      </p:sp>
      <p:sp>
        <p:nvSpPr>
          <p:cNvPr id="9" name="Text 7"/>
          <p:cNvSpPr/>
          <p:nvPr/>
        </p:nvSpPr>
        <p:spPr>
          <a:xfrm>
            <a:off x="868680" y="4535424"/>
            <a:ext cx="47548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amd64, aarch64, riscv64 (bare metal + hosted)</a:t>
            </a:r>
            <a:endParaRPr lang="en-US" sz="1250" dirty="0"/>
          </a:p>
        </p:txBody>
      </p:sp>
      <p:sp>
        <p:nvSpPr>
          <p:cNvPr id="10" name="Shape 8"/>
          <p:cNvSpPr/>
          <p:nvPr/>
        </p:nvSpPr>
        <p:spPr>
          <a:xfrm>
            <a:off x="6263640" y="1783080"/>
            <a:ext cx="5394960" cy="3931920"/>
          </a:xfrm>
          <a:prstGeom prst="roundRect">
            <a:avLst>
              <a:gd name="adj" fmla="val 1395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583680" y="2011680"/>
            <a:ext cx="47548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 yet validated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6583680" y="2560320"/>
            <a:ext cx="47548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I/O-bound workloads</a:t>
            </a:r>
            <a:endParaRPr lang="en-US" sz="1250" dirty="0"/>
          </a:p>
        </p:txBody>
      </p:sp>
      <p:sp>
        <p:nvSpPr>
          <p:cNvPr id="13" name="Text 11"/>
          <p:cNvSpPr/>
          <p:nvPr/>
        </p:nvSpPr>
        <p:spPr>
          <a:xfrm>
            <a:off x="6583680" y="3218688"/>
            <a:ext cx="47548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Non-deterministic control flow</a:t>
            </a:r>
            <a:endParaRPr lang="en-US" sz="1250" dirty="0"/>
          </a:p>
        </p:txBody>
      </p:sp>
      <p:sp>
        <p:nvSpPr>
          <p:cNvPr id="14" name="Text 12"/>
          <p:cNvSpPr/>
          <p:nvPr/>
        </p:nvSpPr>
        <p:spPr>
          <a:xfrm>
            <a:off x="6583680" y="3877056"/>
            <a:ext cx="47548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Very short programs (&lt; 1,000 iterations)</a:t>
            </a:r>
            <a:endParaRPr lang="en-US" sz="1250" dirty="0"/>
          </a:p>
        </p:txBody>
      </p:sp>
      <p:sp>
        <p:nvSpPr>
          <p:cNvPr id="15" name="Text 13"/>
          <p:cNvSpPr/>
          <p:nvPr/>
        </p:nvSpPr>
        <p:spPr>
          <a:xfrm>
            <a:off x="6583680" y="4535424"/>
            <a:ext cx="47548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Dictionaries &gt; 100,000 entries (quadratic transition-matrix growth)</a:t>
            </a:r>
            <a:endParaRPr lang="en-US" sz="1250" dirty="0"/>
          </a:p>
        </p:txBody>
      </p:sp>
      <p:sp>
        <p:nvSpPr>
          <p:cNvPr id="16" name="Text 14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Academic Overview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12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ROADMAP &amp; OPEN QUESTIONS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this goes next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783080"/>
            <a:ext cx="11064240" cy="1188720"/>
          </a:xfrm>
          <a:prstGeom prst="roundRect">
            <a:avLst>
              <a:gd name="adj" fmla="val 4615"/>
            </a:avLst>
          </a:prstGeom>
          <a:solidFill>
            <a:srgbClr val="0A1628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914400" y="2148840"/>
            <a:ext cx="10332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2025 VM (done)  →  2026 Kernel + multi-VM fleet (in progress)  →  2027 Self-hosting OS  →  2028 FPGA feasibility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548640" y="3246120"/>
            <a:ext cx="110642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3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Full mechanized proof coverage for all 7 feedback loops (currently partial)</a:t>
            </a:r>
            <a:endParaRPr lang="en-US" sz="1350" dirty="0"/>
          </a:p>
        </p:txBody>
      </p:sp>
      <p:sp>
        <p:nvSpPr>
          <p:cNvPr id="7" name="Text 5"/>
          <p:cNvSpPr/>
          <p:nvPr/>
        </p:nvSpPr>
        <p:spPr>
          <a:xfrm>
            <a:off x="548640" y="3867912"/>
            <a:ext cx="110642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3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Extending validated scope to I/O-bound and non-deterministic-control-flow workloads</a:t>
            </a:r>
            <a:endParaRPr lang="en-US" sz="1350" dirty="0"/>
          </a:p>
        </p:txBody>
      </p:sp>
      <p:sp>
        <p:nvSpPr>
          <p:cNvPr id="8" name="Text 6"/>
          <p:cNvSpPr/>
          <p:nvPr/>
        </p:nvSpPr>
        <p:spPr>
          <a:xfrm>
            <a:off x="548640" y="4489704"/>
            <a:ext cx="110642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3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Ed25519 PKI / thumbdrive challenge-response (ACL Phase 8 — the last open security milestone)</a:t>
            </a:r>
            <a:endParaRPr lang="en-US" sz="1350" dirty="0"/>
          </a:p>
        </p:txBody>
      </p:sp>
      <p:sp>
        <p:nvSpPr>
          <p:cNvPr id="9" name="Text 7"/>
          <p:cNvSpPr/>
          <p:nvPr/>
        </p:nvSpPr>
        <p:spPr>
          <a:xfrm>
            <a:off x="548640" y="5111496"/>
            <a:ext cx="110642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3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Whether the conservation-law framing generalizes beyond FORTH-family interpreters</a:t>
            </a:r>
            <a:endParaRPr lang="en-US" sz="1350" dirty="0"/>
          </a:p>
        </p:txBody>
      </p:sp>
      <p:sp>
        <p:nvSpPr>
          <p:cNvPr id="10" name="Text 8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Academic Overview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13</a:t>
            </a:r>
            <a:endParaRPr lang="en-US" sz="9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A162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2286000"/>
            <a:ext cx="10515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Discussion.</a:t>
            </a:r>
            <a:endParaRPr lang="en-US" sz="4200" dirty="0"/>
          </a:p>
        </p:txBody>
      </p:sp>
      <p:sp>
        <p:nvSpPr>
          <p:cNvPr id="3" name="Text 1"/>
          <p:cNvSpPr/>
          <p:nvPr/>
        </p:nvSpPr>
        <p:spPr>
          <a:xfrm>
            <a:off x="822960" y="3200400"/>
            <a:ext cx="9601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/ LithosAnanke / StarshipOS  —  Robert A. James (“Captain Bob”)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822960" y="3703320"/>
            <a:ext cx="9601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9FB4D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github.com/rajames440/StarForth   ·   rajames440@gmail.com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822960" y="5943600"/>
            <a:ext cx="10515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6E86A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Patent pending — USPTO provisional, December 2025. Formal volumes, DoE reports, and Isabelle/HOL proofs available on request.</a:t>
            </a:r>
            <a:endParaRPr lang="en-US" sz="11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MOTIVATION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Adaptation and determinism are usually treated as a trade-off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548640" y="1737360"/>
            <a:ext cx="11064240" cy="1920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5000"/>
              </a:lnSpc>
              <a:buNone/>
            </a:pPr>
            <a:r>
              <a:rPr lang="en-US" sz="15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Adaptive systems</a:t>
            </a:r>
            <a:pPr indent="0" marL="0">
              <a:lnSpc>
                <a:spcPct val="135000"/>
              </a:lnSpc>
              <a:buNone/>
            </a:pPr>
            <a:r>
              <a:rPr lang="en-US" sz="15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— inline caches, JIT compilers, browsers — improve performance by learning execution patterns at runtime. Their internal decisions vary run to run, which is unacceptable for systems requiring certification or formal verification.
</a:t>
            </a:r>
            <a:pPr indent="0" marL="0">
              <a:lnSpc>
                <a:spcPct val="135000"/>
              </a:lnSpc>
              <a:buNone/>
            </a:pPr>
            <a:r>
              <a:rPr lang="en-US" sz="15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Deterministic systems</a:t>
            </a:r>
            <a:pPr indent="0" marL="0">
              <a:lnSpc>
                <a:spcPct val="135000"/>
              </a:lnSpc>
              <a:buNone/>
            </a:pPr>
            <a:r>
              <a:rPr lang="en-US" sz="15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achieve certifiable, reproducible behavior but sacrifice runtime adaptation entirely — performance is fixed at design/compile time.</a:t>
            </a:r>
            <a:endParaRPr lang="en-US" sz="1500" dirty="0"/>
          </a:p>
        </p:txBody>
      </p:sp>
      <p:sp>
        <p:nvSpPr>
          <p:cNvPr id="5" name="Shape 3"/>
          <p:cNvSpPr/>
          <p:nvPr/>
        </p:nvSpPr>
        <p:spPr>
          <a:xfrm>
            <a:off x="548640" y="3886200"/>
            <a:ext cx="11064240" cy="1828800"/>
          </a:xfrm>
          <a:prstGeom prst="roundRect">
            <a:avLst>
              <a:gd name="adj" fmla="val 3000"/>
            </a:avLst>
          </a:prstGeom>
          <a:solidFill>
            <a:srgbClr val="0A1628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914400" y="4160520"/>
            <a:ext cx="1033272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5000"/>
              </a:lnSpc>
              <a:buNone/>
            </a:pPr>
            <a:r>
              <a:rPr lang="en-US" sz="16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Research question:  </a:t>
            </a:r>
            <a:pPr indent="0" marL="0">
              <a:lnSpc>
                <a:spcPct val="135000"/>
              </a:lnSpc>
              <a:buNone/>
            </a:pPr>
            <a:r>
              <a:rPr lang="en-US" sz="160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can a runtime system be simultaneously adaptive and exhibit zero variance in its own algorithmic decisions — independent of environmental noise?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Academic Overview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POSITIONING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this sits relative to prior art</a:t>
            </a:r>
            <a:endParaRPr lang="en-US" sz="3000" dirty="0"/>
          </a:p>
        </p:txBody>
      </p:sp>
      <p:graphicFrame>
        <p:nvGraphicFramePr>
          <p:cNvPr id="4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1783080"/>
          <a:ext cx="11064240" cy="914400"/>
        </p:xfrm>
        <a:graphic>
          <a:graphicData uri="http://schemas.openxmlformats.org/drawingml/2006/table">
            <a:tbl>
              <a:tblPr/>
              <a:tblGrid>
                <a:gridCol w="3931920"/>
                <a:gridCol w="1737360"/>
                <a:gridCol w="1737360"/>
                <a:gridCol w="2194560"/>
                <a:gridCol w="146304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Approach</a:t>
                      </a:r>
                      <a:endParaRPr lang="en-US" sz="13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Speedup</a:t>
                      </a:r>
                      <a:endParaRPr lang="en-US" sz="13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Verifiable</a:t>
                      </a:r>
                      <a:endParaRPr lang="en-US" sz="13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Microkernel-safe</a:t>
                      </a:r>
                      <a:endParaRPr lang="en-US" sz="13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Complexity</a:t>
                      </a:r>
                      <a:endParaRPr lang="en-US" sz="13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Offline profiling</a:t>
                      </a:r>
                      <a:endParaRPr lang="en-US" sz="13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1.05×</a:t>
                      </a:r>
                      <a:endParaRPr lang="en-US" sz="13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Yes</a:t>
                      </a:r>
                      <a:endParaRPr lang="en-US" sz="13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Yes</a:t>
                      </a:r>
                      <a:endParaRPr lang="en-US" sz="13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Medium</a:t>
                      </a:r>
                      <a:endParaRPr lang="en-US" sz="13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JIT compilation</a:t>
                      </a:r>
                      <a:endParaRPr lang="en-US" sz="13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5–30×</a:t>
                      </a:r>
                      <a:endParaRPr lang="en-US" sz="13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No</a:t>
                      </a:r>
                      <a:endParaRPr lang="en-US" sz="13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No</a:t>
                      </a:r>
                      <a:endParaRPr lang="en-US" sz="13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High</a:t>
                      </a:r>
                      <a:endParaRPr lang="en-US" sz="13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b="1" dirty="0">
                          <a:solidFill>
                            <a:srgbClr val="9A7B1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StarForth (this work)</a:t>
                      </a:r>
                      <a:endParaRPr lang="en-US" sz="13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b="1" dirty="0">
                          <a:solidFill>
                            <a:srgbClr val="9A7B1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1.78×</a:t>
                      </a:r>
                      <a:endParaRPr lang="en-US" sz="13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b="1" dirty="0">
                          <a:solidFill>
                            <a:srgbClr val="9A7B1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Yes</a:t>
                      </a:r>
                      <a:endParaRPr lang="en-US" sz="13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b="1" dirty="0">
                          <a:solidFill>
                            <a:srgbClr val="9A7B1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Yes</a:t>
                      </a:r>
                      <a:endParaRPr lang="en-US" sz="13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b="1" dirty="0">
                          <a:solidFill>
                            <a:srgbClr val="9A7B1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Low</a:t>
                      </a:r>
                      <a:endParaRPr lang="en-US" sz="13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548640" y="3977640"/>
            <a:ext cx="110642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150" i="1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Citation lineage: Hölzle/Chambers/Ungar (inline caches, PLDI 1991) · HotSpot tiered compilation · CompCert (Leroy, POPL 2006) · CakeML (ICFP 2014) · seL4 (SOSP 2009) · Ertl (stack caching, 1996).</a:t>
            </a:r>
            <a:endParaRPr lang="en-US" sz="1150" dirty="0"/>
          </a:p>
        </p:txBody>
      </p:sp>
      <p:sp>
        <p:nvSpPr>
          <p:cNvPr id="6" name="Text 3"/>
          <p:cNvSpPr/>
          <p:nvPr/>
        </p:nvSpPr>
        <p:spPr>
          <a:xfrm>
            <a:off x="548640" y="4846320"/>
            <a:ext cx="110642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250" i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Quotable framing: “the only implemented system combining real-time metrics collection, automatic threshold-based decisions, and verifiable arithmetic at VM scale.”</a:t>
            </a:r>
            <a:endParaRPr lang="en-US" sz="1250" dirty="0"/>
          </a:p>
        </p:txBody>
      </p:sp>
      <p:sp>
        <p:nvSpPr>
          <p:cNvPr id="7" name="Text 4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Academic Overview</a:t>
            </a:r>
            <a:endParaRPr lang="en-US" sz="900" dirty="0"/>
          </a:p>
        </p:txBody>
      </p:sp>
      <p:sp>
        <p:nvSpPr>
          <p:cNvPr id="8" name="Text 5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CORE CONTRIBUTION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James Law — a named conservation invariant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783080"/>
            <a:ext cx="5120640" cy="3931920"/>
          </a:xfrm>
          <a:prstGeom prst="roundRect">
            <a:avLst>
              <a:gd name="adj" fmla="val 1395"/>
            </a:avLst>
          </a:prstGeom>
          <a:solidFill>
            <a:srgbClr val="0A1628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914400" y="2103120"/>
            <a:ext cx="44805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6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 ≡ 1.0</a:t>
            </a:r>
            <a:endParaRPr lang="en-US" sz="4600" dirty="0"/>
          </a:p>
        </p:txBody>
      </p:sp>
      <p:sp>
        <p:nvSpPr>
          <p:cNvPr id="6" name="Text 4"/>
          <p:cNvSpPr/>
          <p:nvPr/>
        </p:nvSpPr>
        <p:spPr>
          <a:xfrm>
            <a:off x="914400" y="2971800"/>
            <a:ext cx="448056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5000"/>
              </a:lnSpc>
              <a:buNone/>
            </a:pPr>
            <a:r>
              <a:rPr lang="en-US" sz="135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normalized total execution energy of the runtime is conserved at unity across every configuration and workload — enforced structurally, not asserted as a property that happens to hold.</a:t>
            </a:r>
            <a:endParaRPr lang="en-US" sz="1350" dirty="0"/>
          </a:p>
        </p:txBody>
      </p:sp>
      <p:sp>
        <p:nvSpPr>
          <p:cNvPr id="7" name="Text 5"/>
          <p:cNvSpPr/>
          <p:nvPr/>
        </p:nvSpPr>
        <p:spPr>
          <a:xfrm>
            <a:off x="914400" y="4434840"/>
            <a:ext cx="448056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200" i="1" dirty="0">
                <a:solidFill>
                  <a:srgbClr val="9FB4D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Fleet form: Fleet K = Σ(all VM K values), conserved across the multi-VM system at all times — a physics-style constraint, not a software convention.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5943600" y="1783080"/>
            <a:ext cx="5669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Implementation mechanism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5943600" y="2286000"/>
            <a:ext cx="56692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Discrete update: f[t+1] = f[t] + Δexec[t] − Δdecay[t], Δdecay[t] = λ·f[t]·Δt</a:t>
            </a:r>
            <a:endParaRPr lang="en-US" sz="1250" dirty="0"/>
          </a:p>
        </p:txBody>
      </p:sp>
      <p:sp>
        <p:nvSpPr>
          <p:cNvPr id="10" name="Text 8"/>
          <p:cNvSpPr/>
          <p:nvPr/>
        </p:nvSpPr>
        <p:spPr>
          <a:xfrm>
            <a:off x="5943600" y="2852928"/>
            <a:ext cx="56692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Continuous form: df/dt = r(t) − λf(t)</a:t>
            </a:r>
            <a:endParaRPr lang="en-US" sz="1250" dirty="0"/>
          </a:p>
        </p:txBody>
      </p:sp>
      <p:sp>
        <p:nvSpPr>
          <p:cNvPr id="11" name="Text 9"/>
          <p:cNvSpPr/>
          <p:nvPr/>
        </p:nvSpPr>
        <p:spPr>
          <a:xfrm>
            <a:off x="5943600" y="3419856"/>
            <a:ext cx="56692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Convergence metric: CV = σ/μ → 0</a:t>
            </a:r>
            <a:endParaRPr lang="en-US" sz="1250" dirty="0"/>
          </a:p>
        </p:txBody>
      </p:sp>
      <p:sp>
        <p:nvSpPr>
          <p:cNvPr id="12" name="Text 10"/>
          <p:cNvSpPr/>
          <p:nvPr/>
        </p:nvSpPr>
        <p:spPr>
          <a:xfrm>
            <a:off x="5943600" y="3986784"/>
            <a:ext cx="56692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 Q48.16 fixed-point arithmetic throughout — eliminates IEEE-754 non-determinism across architectures</a:t>
            </a:r>
            <a:endParaRPr lang="en-US" sz="1250" dirty="0"/>
          </a:p>
        </p:txBody>
      </p:sp>
      <p:sp>
        <p:nvSpPr>
          <p:cNvPr id="13" name="Text 11"/>
          <p:cNvSpPr/>
          <p:nvPr/>
        </p:nvSpPr>
        <p:spPr>
          <a:xfrm>
            <a:off x="5943600" y="4709160"/>
            <a:ext cx="56692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150" i="1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Explicitly a modeling metaphor, not a claim of literal physical phenomena — the project's own ontology reserves “thermodynamically-inspired” as the sanctioned framing.</a:t>
            </a:r>
            <a:endParaRPr lang="en-US" sz="1150" dirty="0"/>
          </a:p>
        </p:txBody>
      </p:sp>
      <p:sp>
        <p:nvSpPr>
          <p:cNvPr id="14" name="Text 12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Academic Overview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MECHANISM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Seven feedback loops + fleet-wide mode selection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783080"/>
            <a:ext cx="457200" cy="457200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5" name="Text 3"/>
          <p:cNvSpPr/>
          <p:nvPr/>
        </p:nvSpPr>
        <p:spPr>
          <a:xfrm>
            <a:off x="548640" y="1783080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1143000" y="1746504"/>
            <a:ext cx="2103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Execution Heat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1143000" y="2039112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Per-word frequency counter (hot-words cache)</a:t>
            </a:r>
            <a:endParaRPr lang="en-US" sz="1050" dirty="0"/>
          </a:p>
        </p:txBody>
      </p:sp>
      <p:sp>
        <p:nvSpPr>
          <p:cNvPr id="8" name="Shape 6"/>
          <p:cNvSpPr/>
          <p:nvPr/>
        </p:nvSpPr>
        <p:spPr>
          <a:xfrm>
            <a:off x="6172200" y="1783080"/>
            <a:ext cx="457200" cy="457200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9" name="Text 7"/>
          <p:cNvSpPr/>
          <p:nvPr/>
        </p:nvSpPr>
        <p:spPr>
          <a:xfrm>
            <a:off x="6172200" y="1783080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6766560" y="1746504"/>
            <a:ext cx="2103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Rolling Window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6766560" y="2039112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Circular buffer of execution history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548640" y="2770632"/>
            <a:ext cx="457200" cy="457200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13" name="Text 11"/>
          <p:cNvSpPr/>
          <p:nvPr/>
        </p:nvSpPr>
        <p:spPr>
          <a:xfrm>
            <a:off x="548640" y="2770632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1143000" y="2734056"/>
            <a:ext cx="2103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Linear Decay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1143000" y="3026664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Quiescent words lose heat over time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6172200" y="2770632"/>
            <a:ext cx="457200" cy="457200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17" name="Text 15"/>
          <p:cNvSpPr/>
          <p:nvPr/>
        </p:nvSpPr>
        <p:spPr>
          <a:xfrm>
            <a:off x="6172200" y="2770632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6766560" y="2734056"/>
            <a:ext cx="2103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Pipelining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6766560" y="3026664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Word-to-word transition prediction</a:t>
            </a:r>
            <a:endParaRPr lang="en-US" sz="1050" dirty="0"/>
          </a:p>
        </p:txBody>
      </p:sp>
      <p:sp>
        <p:nvSpPr>
          <p:cNvPr id="20" name="Shape 18"/>
          <p:cNvSpPr/>
          <p:nvPr/>
        </p:nvSpPr>
        <p:spPr>
          <a:xfrm>
            <a:off x="548640" y="3758184"/>
            <a:ext cx="457200" cy="457200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21" name="Text 19"/>
          <p:cNvSpPr/>
          <p:nvPr/>
        </p:nvSpPr>
        <p:spPr>
          <a:xfrm>
            <a:off x="548640" y="3758184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1143000" y="3721608"/>
            <a:ext cx="2103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Window Inference</a:t>
            </a:r>
            <a:endParaRPr lang="en-US" sz="1300" dirty="0"/>
          </a:p>
        </p:txBody>
      </p:sp>
      <p:sp>
        <p:nvSpPr>
          <p:cNvPr id="23" name="Text 21"/>
          <p:cNvSpPr/>
          <p:nvPr/>
        </p:nvSpPr>
        <p:spPr>
          <a:xfrm>
            <a:off x="1143000" y="4014216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Levene's test + binary chop for window width</a:t>
            </a:r>
            <a:endParaRPr lang="en-US" sz="1050" dirty="0"/>
          </a:p>
        </p:txBody>
      </p:sp>
      <p:sp>
        <p:nvSpPr>
          <p:cNvPr id="24" name="Shape 22"/>
          <p:cNvSpPr/>
          <p:nvPr/>
        </p:nvSpPr>
        <p:spPr>
          <a:xfrm>
            <a:off x="6172200" y="3758184"/>
            <a:ext cx="457200" cy="457200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25" name="Text 23"/>
          <p:cNvSpPr/>
          <p:nvPr/>
        </p:nvSpPr>
        <p:spPr>
          <a:xfrm>
            <a:off x="6172200" y="3758184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1600" dirty="0"/>
          </a:p>
        </p:txBody>
      </p:sp>
      <p:sp>
        <p:nvSpPr>
          <p:cNvPr id="26" name="Text 24"/>
          <p:cNvSpPr/>
          <p:nvPr/>
        </p:nvSpPr>
        <p:spPr>
          <a:xfrm>
            <a:off x="6766560" y="3721608"/>
            <a:ext cx="2103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Decay Inference</a:t>
            </a:r>
            <a:endParaRPr lang="en-US" sz="1300" dirty="0"/>
          </a:p>
        </p:txBody>
      </p:sp>
      <p:sp>
        <p:nvSpPr>
          <p:cNvPr id="27" name="Text 25"/>
          <p:cNvSpPr/>
          <p:nvPr/>
        </p:nvSpPr>
        <p:spPr>
          <a:xfrm>
            <a:off x="6766560" y="4014216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Exponential regression for decay slope</a:t>
            </a:r>
            <a:endParaRPr lang="en-US" sz="1050" dirty="0"/>
          </a:p>
        </p:txBody>
      </p:sp>
      <p:sp>
        <p:nvSpPr>
          <p:cNvPr id="28" name="Shape 26"/>
          <p:cNvSpPr/>
          <p:nvPr/>
        </p:nvSpPr>
        <p:spPr>
          <a:xfrm>
            <a:off x="548640" y="4745736"/>
            <a:ext cx="457200" cy="457200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29" name="Text 27"/>
          <p:cNvSpPr/>
          <p:nvPr/>
        </p:nvSpPr>
        <p:spPr>
          <a:xfrm>
            <a:off x="548640" y="4745736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</a:t>
            </a:r>
            <a:endParaRPr lang="en-US" sz="1600" dirty="0"/>
          </a:p>
        </p:txBody>
      </p:sp>
      <p:sp>
        <p:nvSpPr>
          <p:cNvPr id="30" name="Text 28"/>
          <p:cNvSpPr/>
          <p:nvPr/>
        </p:nvSpPr>
        <p:spPr>
          <a:xfrm>
            <a:off x="1143000" y="4709160"/>
            <a:ext cx="2103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Adaptive Heartbeat</a:t>
            </a:r>
            <a:endParaRPr lang="en-US" sz="1300" dirty="0"/>
          </a:p>
        </p:txBody>
      </p:sp>
      <p:sp>
        <p:nvSpPr>
          <p:cNvPr id="31" name="Text 29"/>
          <p:cNvSpPr/>
          <p:nvPr/>
        </p:nvSpPr>
        <p:spPr>
          <a:xfrm>
            <a:off x="1143000" y="5001768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Background tick coordinator</a:t>
            </a:r>
            <a:endParaRPr lang="en-US" sz="1050" dirty="0"/>
          </a:p>
        </p:txBody>
      </p:sp>
      <p:sp>
        <p:nvSpPr>
          <p:cNvPr id="32" name="Shape 30"/>
          <p:cNvSpPr/>
          <p:nvPr/>
        </p:nvSpPr>
        <p:spPr>
          <a:xfrm>
            <a:off x="548640" y="5532120"/>
            <a:ext cx="11064240" cy="777240"/>
          </a:xfrm>
          <a:prstGeom prst="roundRect">
            <a:avLst>
              <a:gd name="adj" fmla="val 7059"/>
            </a:avLst>
          </a:prstGeom>
          <a:solidFill>
            <a:srgbClr val="DCE6F2"/>
          </a:solidFill>
          <a:ln/>
        </p:spPr>
      </p:sp>
      <p:sp>
        <p:nvSpPr>
          <p:cNvPr id="33" name="Text 31"/>
          <p:cNvSpPr/>
          <p:nvPr/>
        </p:nvSpPr>
        <p:spPr>
          <a:xfrm>
            <a:off x="822960" y="5650992"/>
            <a:ext cx="10515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1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L8 Jacquard mode selector coordinates fleet-wide tuning across 6 modes (stable, volatile, diverse, temporal, transition, omni) based on attractor-bucket statistics — sits above, not inside, the 7 loops.</a:t>
            </a:r>
            <a:endParaRPr lang="en-US" sz="1150" dirty="0"/>
          </a:p>
        </p:txBody>
      </p:sp>
      <p:sp>
        <p:nvSpPr>
          <p:cNvPr id="34" name="Text 32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Academic Overview</a:t>
            </a:r>
            <a:endParaRPr lang="en-US" sz="900" dirty="0"/>
          </a:p>
        </p:txBody>
      </p:sp>
      <p:sp>
        <p:nvSpPr>
          <p:cNvPr id="35" name="Text 33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FORMAL VERIFICATION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Isabelle/HOL, not just empirical measurement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783080"/>
            <a:ext cx="3429000" cy="2286000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868680" y="2057400"/>
            <a:ext cx="28346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40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24</a:t>
            </a:r>
            <a:endParaRPr lang="en-US" sz="4000" dirty="0"/>
          </a:p>
        </p:txBody>
      </p:sp>
      <p:sp>
        <p:nvSpPr>
          <p:cNvPr id="6" name="Text 4"/>
          <p:cNvSpPr/>
          <p:nvPr/>
        </p:nvSpPr>
        <p:spPr>
          <a:xfrm>
            <a:off x="868680" y="2715768"/>
            <a:ext cx="28346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868680" y="2834640"/>
            <a:ext cx="283464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Isabelle/HOL theory files — one per feedback loop, plus word-category correctness and ACL invariants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297680" y="1783080"/>
            <a:ext cx="3429000" cy="2286000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9" name="Text 7"/>
          <p:cNvSpPr/>
          <p:nvPr/>
        </p:nvSpPr>
        <p:spPr>
          <a:xfrm>
            <a:off x="4617720" y="2057400"/>
            <a:ext cx="28346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40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4000" dirty="0"/>
          </a:p>
        </p:txBody>
      </p:sp>
      <p:sp>
        <p:nvSpPr>
          <p:cNvPr id="10" name="Text 8"/>
          <p:cNvSpPr/>
          <p:nvPr/>
        </p:nvSpPr>
        <p:spPr>
          <a:xfrm>
            <a:off x="4617720" y="2715768"/>
            <a:ext cx="28346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4617720" y="2834640"/>
            <a:ext cx="283464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ACL-specific proofs: Pin-Monotone, Inherit-Clears-Pin, TTL-Bounded, Emergency-Bypass, No-Escalation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8046720" y="1783080"/>
            <a:ext cx="3429000" cy="2286000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8366760" y="2057400"/>
            <a:ext cx="28346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40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4000" dirty="0"/>
          </a:p>
        </p:txBody>
      </p:sp>
      <p:sp>
        <p:nvSpPr>
          <p:cNvPr id="14" name="Text 12"/>
          <p:cNvSpPr/>
          <p:nvPr/>
        </p:nvSpPr>
        <p:spPr>
          <a:xfrm>
            <a:off x="8366760" y="2715768"/>
            <a:ext cx="28346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8366760" y="2834640"/>
            <a:ext cx="283464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explicit scope caveat: full mechanized proof of all 7 loops is not yet complete — partial proofs, stated openly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548640" y="4389120"/>
            <a:ext cx="110642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250" i="1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Build: isabelle build -D proof/  —  covers loop correctness, arithmetic-word semantics, and the ACL access-control invariants alongside the empirical DoE campaigns below.</a:t>
            </a:r>
            <a:endParaRPr lang="en-US" sz="1250" dirty="0"/>
          </a:p>
        </p:txBody>
      </p:sp>
      <p:sp>
        <p:nvSpPr>
          <p:cNvPr id="17" name="Text 15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Academic Overview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METHODOLOGY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Pre-registered, falsifiable, Design-of-Experiments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783080"/>
            <a:ext cx="11064240" cy="96012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868680" y="1892808"/>
            <a:ext cx="29260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Formal claim table</a:t>
            </a:r>
            <a:endParaRPr lang="en-US" sz="1350" dirty="0"/>
          </a:p>
        </p:txBody>
      </p:sp>
      <p:sp>
        <p:nvSpPr>
          <p:cNvPr id="6" name="Text 4"/>
          <p:cNvSpPr/>
          <p:nvPr/>
        </p:nvSpPr>
        <p:spPr>
          <a:xfrm>
            <a:off x="3931920" y="1874520"/>
            <a:ext cx="74980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 primary claims (C1–C5) + 5 supporting (S1–S5), each with an explicit falsification threshold and reproduction command — not post-hoc narrative.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548640" y="2880360"/>
            <a:ext cx="11064240" cy="96012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868680" y="2990088"/>
            <a:ext cx="29260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Null hypothesis framework</a:t>
            </a:r>
            <a:endParaRPr lang="en-US" sz="1350" dirty="0"/>
          </a:p>
        </p:txBody>
      </p:sp>
      <p:sp>
        <p:nvSpPr>
          <p:cNvPr id="9" name="Text 7"/>
          <p:cNvSpPr/>
          <p:nvPr/>
        </p:nvSpPr>
        <p:spPr>
          <a:xfrm>
            <a:off x="3931920" y="2971800"/>
            <a:ext cx="74980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Every headline result is paired with the specific statistical test and threshold that would have disproven it.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548640" y="3977640"/>
            <a:ext cx="11064240" cy="96012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868680" y="4087368"/>
            <a:ext cx="29260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Anti-claims table</a:t>
            </a:r>
            <a:endParaRPr lang="en-US" sz="1350" dirty="0"/>
          </a:p>
        </p:txBody>
      </p:sp>
      <p:sp>
        <p:nvSpPr>
          <p:cNvPr id="12" name="Text 10"/>
          <p:cNvSpPr/>
          <p:nvPr/>
        </p:nvSpPr>
        <p:spPr>
          <a:xfrm>
            <a:off x="3931920" y="4069080"/>
            <a:ext cx="74980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standing, explicit list of what is NOT claimed — see next slide.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548640" y="5074920"/>
            <a:ext cx="11064240" cy="96012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868680" y="5184648"/>
            <a:ext cx="29260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Negative results catalogue</a:t>
            </a:r>
            <a:endParaRPr lang="en-US" sz="1350" dirty="0"/>
          </a:p>
        </p:txBody>
      </p:sp>
      <p:sp>
        <p:nvSpPr>
          <p:cNvPr id="15" name="Text 13"/>
          <p:cNvSpPr/>
          <p:nvPr/>
        </p:nvSpPr>
        <p:spPr>
          <a:xfrm>
            <a:off x="3931920" y="5166360"/>
            <a:ext cx="74980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15 documented failure modes with root cause and scope boundary, published alongside the successes.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Academic Overview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HEADLINE STATISTICAL RESULTS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90-run campaign (3 configurations × 30 runs)</a:t>
            </a:r>
            <a:endParaRPr lang="en-US" sz="3000" dirty="0"/>
          </a:p>
        </p:txBody>
      </p:sp>
      <p:graphicFrame>
        <p:nvGraphicFramePr>
          <p:cNvPr id="9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1783080"/>
          <a:ext cx="11064240" cy="914400"/>
        </p:xfrm>
        <a:graphic>
          <a:graphicData uri="http://schemas.openxmlformats.org/drawingml/2006/table">
            <a:tbl>
              <a:tblPr/>
              <a:tblGrid>
                <a:gridCol w="4206240"/>
                <a:gridCol w="2743200"/>
                <a:gridCol w="1737360"/>
                <a:gridCol w="237744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Configuration</a:t>
                      </a:r>
                      <a:endParaRPr lang="en-US" sz="12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Early → Late</a:t>
                      </a:r>
                      <a:endParaRPr lang="en-US" sz="12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Change</a:t>
                      </a:r>
                      <a:endParaRPr lang="en-US" sz="12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Significance</a:t>
                      </a:r>
                      <a:endParaRPr lang="en-US" sz="12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A162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C_NONE (baseline, loops off)</a:t>
                      </a:r>
                      <a:endParaRPr lang="en-US" sz="12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10.76 → 11.45 ms</a:t>
                      </a:r>
                      <a:endParaRPr lang="en-US" sz="12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−6.4%</a:t>
                      </a:r>
                      <a:endParaRPr lang="en-US" sz="12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 &gt; 0.10</a:t>
                      </a:r>
                      <a:endParaRPr lang="en-US" sz="12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C_CACHE (cache only)</a:t>
                      </a:r>
                      <a:endParaRPr lang="en-US" sz="12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7.84 → 7.80 ms</a:t>
                      </a:r>
                      <a:endParaRPr lang="en-US" sz="12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+0.5%</a:t>
                      </a:r>
                      <a:endParaRPr lang="en-US" sz="12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333333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 &gt; 0.80</a:t>
                      </a:r>
                      <a:endParaRPr lang="en-US" sz="12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b="1" dirty="0">
                          <a:solidFill>
                            <a:srgbClr val="9A7B1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C_FULL (all 7 loops)</a:t>
                      </a:r>
                      <a:endParaRPr lang="en-US" sz="12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b="1" dirty="0">
                          <a:solidFill>
                            <a:srgbClr val="9A7B1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10.20 → 7.61 ms</a:t>
                      </a:r>
                      <a:endParaRPr lang="en-US" sz="12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b="1" dirty="0">
                          <a:solidFill>
                            <a:srgbClr val="9A7B1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+25.4%</a:t>
                      </a:r>
                      <a:endParaRPr lang="en-US" sz="12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b="1" dirty="0">
                          <a:solidFill>
                            <a:srgbClr val="9A7B1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t=4.23, p=0.00012, d≈5.08</a:t>
                      </a:r>
                      <a:endParaRPr lang="en-US" sz="12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E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548640" y="3794760"/>
            <a:ext cx="1106424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5000"/>
              </a:lnSpc>
              <a:buNone/>
            </a:pPr>
            <a:r>
              <a:rPr lang="en-US" sz="13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Variance decomposition:  </a:t>
            </a:r>
            <a:pPr indent="0" marL="0">
              <a:lnSpc>
                <a:spcPct val="135000"/>
              </a:lnSpc>
              <a:buNone/>
            </a:pPr>
            <a:r>
              <a:rPr lang="en-US" sz="13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algorithmic CV = 0.00% vs. environmental (wall-clock) CV = 60–70%. Pearson r = 0.03, p = 0.87 — statistically independent. F-test F(29,29) → ∞, p &lt; 10⁻³⁰. Statistical power at n=30 exceeds 0.99 (over-powered for the detection task).</a:t>
            </a:r>
            <a:endParaRPr lang="en-US" sz="1300" dirty="0"/>
          </a:p>
        </p:txBody>
      </p:sp>
      <p:sp>
        <p:nvSpPr>
          <p:cNvPr id="6" name="Text 3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Academic Overview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CROSS-ARCHITECTURE DETERMINISM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Bare-metal DoE: amd64, aarch64, riscv64</a:t>
            </a:r>
            <a:endParaRPr lang="en-US" sz="3000" dirty="0"/>
          </a:p>
        </p:txBody>
      </p:sp>
      <p:pic>
        <p:nvPicPr>
          <p:cNvPr id="4" name="Image 0" descr="./charts/attractor_grid_ligh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9360" y="1783080"/>
            <a:ext cx="5349240" cy="3822192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548640" y="1783080"/>
            <a:ext cx="54864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3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2,349,864 heartbeat ticks measured under QEMU across three CPU architectures (x86-64, ARMv8, RV64GC).</a:t>
            </a:r>
            <a:endParaRPr lang="en-US" sz="1350" dirty="0"/>
          </a:p>
        </p:txBody>
      </p:sp>
      <p:sp>
        <p:nvSpPr>
          <p:cNvPr id="6" name="Text 3"/>
          <p:cNvSpPr/>
          <p:nvPr/>
        </p:nvSpPr>
        <p:spPr>
          <a:xfrm>
            <a:off x="548640" y="2606040"/>
            <a:ext cx="53035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0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 ≈ 0, p = 1.000</a:t>
            </a:r>
            <a:endParaRPr lang="en-US" sz="3000" dirty="0"/>
          </a:p>
        </p:txBody>
      </p:sp>
      <p:sp>
        <p:nvSpPr>
          <p:cNvPr id="7" name="Text 4"/>
          <p:cNvSpPr/>
          <p:nvPr/>
        </p:nvSpPr>
        <p:spPr>
          <a:xfrm>
            <a:off x="548640" y="3264408"/>
            <a:ext cx="5303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execution-rate ANOVA across ISAs (F₂,₇₈₃₂₈₅)</a:t>
            </a:r>
            <a:endParaRPr lang="en-US" sz="1200" dirty="0"/>
          </a:p>
        </p:txBody>
      </p:sp>
      <p:sp>
        <p:nvSpPr>
          <p:cNvPr id="8" name="Text 5"/>
          <p:cNvSpPr/>
          <p:nvPr/>
        </p:nvSpPr>
        <p:spPr>
          <a:xfrm>
            <a:off x="548640" y="3520440"/>
            <a:ext cx="53035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0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CV = 0.000%</a:t>
            </a:r>
            <a:endParaRPr lang="en-US" sz="3000" dirty="0"/>
          </a:p>
        </p:txBody>
      </p:sp>
      <p:sp>
        <p:nvSpPr>
          <p:cNvPr id="9" name="Text 6"/>
          <p:cNvSpPr/>
          <p:nvPr/>
        </p:nvSpPr>
        <p:spPr>
          <a:xfrm>
            <a:off x="548640" y="4178808"/>
            <a:ext cx="5303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across all nine seed × ISA campaign cells</a:t>
            </a:r>
            <a:endParaRPr lang="en-US" sz="1200" dirty="0"/>
          </a:p>
        </p:txBody>
      </p:sp>
      <p:sp>
        <p:nvSpPr>
          <p:cNvPr id="10" name="Text 7"/>
          <p:cNvSpPr/>
          <p:nvPr/>
        </p:nvSpPr>
        <p:spPr>
          <a:xfrm>
            <a:off x="548640" y="4526280"/>
            <a:ext cx="54864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150" i="1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aarch64 and riscv64 produced byte-for-byte identical (MD5-matched) output on the original run. Chart: attractor structure by architecture — the same bounded region, every ISA.</a:t>
            </a:r>
            <a:endParaRPr lang="en-US" sz="1150" dirty="0"/>
          </a:p>
        </p:txBody>
      </p:sp>
      <p:sp>
        <p:nvSpPr>
          <p:cNvPr id="11" name="Text 8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Academic Overview</a:t>
            </a:r>
            <a:endParaRPr lang="en-US" sz="900" dirty="0"/>
          </a:p>
        </p:txBody>
      </p:sp>
      <p:sp>
        <p:nvSpPr>
          <p:cNvPr id="12" name="Text 9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rial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2026-07-23T19:13:47Z</dcterms:created>
  <dcterms:modified xsi:type="dcterms:W3CDTF">2026-07-23T19:13:47Z</dcterms:modified>
</cp:coreProperties>
</file>